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5" r:id="rId1"/>
    <p:sldMasterId id="2147483666" r:id="rId2"/>
    <p:sldMasterId id="2147483667" r:id="rId3"/>
    <p:sldMasterId id="2147483668" r:id="rId4"/>
  </p:sldMasterIdLst>
  <p:notesMasterIdLst>
    <p:notesMasterId r:id="rId15"/>
  </p:notesMasterIdLst>
  <p:sldIdLst>
    <p:sldId id="257" r:id="rId5"/>
    <p:sldId id="258" r:id="rId6"/>
    <p:sldId id="263" r:id="rId7"/>
    <p:sldId id="261" r:id="rId8"/>
    <p:sldId id="259" r:id="rId9"/>
    <p:sldId id="260" r:id="rId10"/>
    <p:sldId id="262" r:id="rId11"/>
    <p:sldId id="264" r:id="rId12"/>
    <p:sldId id="265" r:id="rId13"/>
    <p:sldId id="266" r:id="rId14"/>
  </p:sldIdLst>
  <p:sldSz cx="9144000" cy="5143500" type="screen16x9"/>
  <p:notesSz cx="7315200" cy="9601200"/>
  <p:embeddedFontLst>
    <p:embeddedFont>
      <p:font typeface="EB Garamond" panose="00000500000000000000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E641B2-5D3A-46D6-B5F1-8391ACB4F6D4}">
  <a:tblStyle styleId="{83E641B2-5D3A-46D6-B5F1-8391ACB4F6D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DFD"/>
          </a:solidFill>
        </a:fill>
      </a:tcStyle>
    </a:wholeTbl>
    <a:band1H>
      <a:tcTxStyle b="off" i="off"/>
      <a:tcStyle>
        <a:tcBdr/>
        <a:fill>
          <a:solidFill>
            <a:srgbClr val="CDD8F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8F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285F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/>
        <a:fill>
          <a:solidFill>
            <a:srgbClr val="4285F4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285F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285F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613" autoAdjust="0"/>
  </p:normalViewPr>
  <p:slideViewPr>
    <p:cSldViewPr snapToGrid="0">
      <p:cViewPr varScale="1">
        <p:scale>
          <a:sx n="85" d="100"/>
          <a:sy n="85" d="100"/>
        </p:scale>
        <p:origin x="137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numCol="1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00" b="1" i="0" dirty="0">
                <a:solidFill>
                  <a:schemeClr val="dk1"/>
                </a:solidFill>
              </a:rPr>
              <a:t>PoQueen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3d74824a8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3d74824a89_0_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00" cy="4320600"/>
          </a:xfrm>
          <a:prstGeom prst="rect">
            <a:avLst/>
          </a:prstGeom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Craig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 i="0" dirty="0"/>
              <a:t>PoQueen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b="1" i="1" dirty="0"/>
              <a:t>Benefits of FAST-41</a:t>
            </a:r>
            <a:endParaRPr b="1" i="1" dirty="0"/>
          </a:p>
        </p:txBody>
      </p:sp>
      <p:sp>
        <p:nvSpPr>
          <p:cNvPr id="228" name="Google Shape;2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dirty="0"/>
              <a:t>PoQueen</a:t>
            </a:r>
            <a:endParaRPr dirty="0"/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174625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None/>
            </a:pPr>
            <a:r>
              <a:rPr lang="en-US" sz="1200" dirty="0"/>
              <a:t>PoQueen</a:t>
            </a:r>
          </a:p>
          <a:p>
            <a:pPr marL="349250" lvl="0" indent="-1746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●"/>
            </a:pPr>
            <a:r>
              <a:rPr lang="en-US" sz="1200" dirty="0"/>
              <a:t>FAST-41 is a </a:t>
            </a:r>
            <a:r>
              <a:rPr lang="en-US" sz="1200" b="1" dirty="0"/>
              <a:t>voluntary program</a:t>
            </a:r>
            <a:r>
              <a:rPr lang="en-US" sz="1200" dirty="0"/>
              <a:t> - project sponsors apply for FAST-41 coverage </a:t>
            </a:r>
            <a:endParaRPr dirty="0"/>
          </a:p>
          <a:p>
            <a:pPr marL="349250" lvl="0" indent="-1746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●"/>
            </a:pPr>
            <a:r>
              <a:rPr lang="en-US" sz="1200" dirty="0"/>
              <a:t>FAST-41 applies to “covered projects,” which must meet several criteria</a:t>
            </a:r>
            <a:endParaRPr dirty="0"/>
          </a:p>
          <a:p>
            <a:pPr marL="349250" lvl="0" indent="-1746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●"/>
            </a:pPr>
            <a:r>
              <a:rPr lang="en-US" sz="1200" dirty="0"/>
              <a:t>A covered project includes any activity in the U.S. that requires environmental review or authorization or by a Federal agency that involves construction of infrastructure in any one of 18 sectors</a:t>
            </a:r>
            <a:endParaRPr dirty="0"/>
          </a:p>
          <a:p>
            <a:pPr marL="349250" lvl="0" indent="-17462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●"/>
            </a:pPr>
            <a:r>
              <a:rPr lang="en-US" sz="1200" dirty="0"/>
              <a:t>FAST-41 excludes*:</a:t>
            </a:r>
            <a:endParaRPr dirty="0"/>
          </a:p>
          <a:p>
            <a:pPr marL="515938" lvl="1" indent="-1746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○"/>
            </a:pPr>
            <a:r>
              <a:rPr lang="en-US" sz="1200" dirty="0"/>
              <a:t>U.S. Department of Transportation (DOT) led projects </a:t>
            </a:r>
            <a:endParaRPr dirty="0"/>
          </a:p>
          <a:p>
            <a:pPr marL="515938" lvl="1" indent="-174622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ts val="960"/>
              <a:buChar char="○"/>
            </a:pPr>
            <a:r>
              <a:rPr lang="en-US" sz="1200" dirty="0"/>
              <a:t>Army Water Resources Development Act (WRDA) projects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217" name="Google Shape;2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PoQueen</a:t>
            </a:r>
            <a:endParaRPr dirty="0"/>
          </a:p>
        </p:txBody>
      </p:sp>
      <p:sp>
        <p:nvSpPr>
          <p:cNvPr id="242" name="Google Shape;2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25" tIns="96625" rIns="96625" bIns="96625" numCol="1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Pheobe/Kimball</a:t>
            </a:r>
            <a:endParaRPr dirty="0"/>
          </a:p>
        </p:txBody>
      </p:sp>
      <p:sp>
        <p:nvSpPr>
          <p:cNvPr id="249" name="Google Shape;24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r>
              <a:rPr lang="en-US" dirty="0"/>
              <a:t>Pheobe Kimball</a:t>
            </a:r>
          </a:p>
        </p:txBody>
      </p:sp>
    </p:spTree>
    <p:extLst>
      <p:ext uri="{BB962C8B-B14F-4D97-AF65-F5344CB8AC3E}">
        <p14:creationId xmlns:p14="http://schemas.microsoft.com/office/powerpoint/2010/main" val="3274591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2759384"/>
            <a:ext cx="9144000" cy="1779516"/>
          </a:xfrm>
          <a:prstGeom prst="rect">
            <a:avLst/>
          </a:prstGeom>
          <a:solidFill>
            <a:srgbClr val="3872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28769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2545325"/>
            <a:ext cx="85206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6701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02587">
            <a:off x="3630888" y="433822"/>
            <a:ext cx="1873505" cy="1929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 and body 1 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9" name="Google Shape;99;p16"/>
          <p:cNvSpPr/>
          <p:nvPr/>
        </p:nvSpPr>
        <p:spPr>
          <a:xfrm>
            <a:off x="0" y="0"/>
            <a:ext cx="81945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6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 rot="-132257">
            <a:off x="3301126" y="1504549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998">
            <a:off x="8262176" y="0"/>
            <a:ext cx="833104" cy="833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 1">
  <p:cSld name="Title and body 1 2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7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3872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07" name="Google Shape;107;p17"/>
          <p:cNvSpPr/>
          <p:nvPr/>
        </p:nvSpPr>
        <p:spPr>
          <a:xfrm>
            <a:off x="0" y="0"/>
            <a:ext cx="9144000" cy="833100"/>
          </a:xfrm>
          <a:prstGeom prst="rect">
            <a:avLst/>
          </a:prstGeom>
          <a:solidFill>
            <a:srgbClr val="3872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17"/>
          <p:cNvSpPr txBox="1">
            <a:spLocks noGrp="1"/>
          </p:cNvSpPr>
          <p:nvPr>
            <p:ph type="title"/>
          </p:nvPr>
        </p:nvSpPr>
        <p:spPr>
          <a:xfrm>
            <a:off x="879150" y="160850"/>
            <a:ext cx="782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1" name="Google Shape;111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28" y="67000"/>
            <a:ext cx="699148" cy="6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">
  <p:cSld name="Title and body 1 2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18" name="Google Shape;118;p19"/>
          <p:cNvSpPr/>
          <p:nvPr/>
        </p:nvSpPr>
        <p:spPr>
          <a:xfrm>
            <a:off x="0" y="0"/>
            <a:ext cx="91440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/>
          <p:nvPr/>
        </p:nvSpPr>
        <p:spPr>
          <a:xfrm>
            <a:off x="0" y="2475500"/>
            <a:ext cx="9144000" cy="19110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28769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0"/>
          <p:cNvSpPr txBox="1">
            <a:spLocks noGrp="1"/>
          </p:cNvSpPr>
          <p:nvPr>
            <p:ph type="ctrTitle"/>
          </p:nvPr>
        </p:nvSpPr>
        <p:spPr>
          <a:xfrm>
            <a:off x="311708" y="15804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5" name="Google Shape;125;p20"/>
          <p:cNvSpPr txBox="1">
            <a:spLocks noGrp="1"/>
          </p:cNvSpPr>
          <p:nvPr>
            <p:ph type="subTitle" idx="1"/>
          </p:nvPr>
        </p:nvSpPr>
        <p:spPr>
          <a:xfrm>
            <a:off x="226425" y="3593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6" name="Google Shape;126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" name="Google Shape;12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40977">
            <a:off x="3460425" y="113650"/>
            <a:ext cx="2052601" cy="205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0" name="Google Shape;130;p21"/>
          <p:cNvSpPr/>
          <p:nvPr/>
        </p:nvSpPr>
        <p:spPr>
          <a:xfrm>
            <a:off x="0" y="0"/>
            <a:ext cx="82344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1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1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4" name="Google Shape;134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46068">
            <a:off x="8314451" y="0"/>
            <a:ext cx="833100" cy="8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2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37" name="Google Shape;137;p22"/>
          <p:cNvSpPr/>
          <p:nvPr/>
        </p:nvSpPr>
        <p:spPr>
          <a:xfrm>
            <a:off x="925575" y="0"/>
            <a:ext cx="82185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>
            <a:off x="1005675" y="130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1" name="Google Shape;141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76" y="0"/>
            <a:ext cx="833102" cy="833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 and body 1 1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3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44" name="Google Shape;144;p23"/>
          <p:cNvSpPr/>
          <p:nvPr/>
        </p:nvSpPr>
        <p:spPr>
          <a:xfrm>
            <a:off x="0" y="0"/>
            <a:ext cx="81945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3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48" name="Google Shape;148;p23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 rot="-132257">
            <a:off x="3301126" y="1504549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998">
            <a:off x="8262176" y="0"/>
            <a:ext cx="833104" cy="833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">
  <p:cSld name="Title and body 1 2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21" name="Google Shape;21;p4"/>
          <p:cNvSpPr/>
          <p:nvPr/>
        </p:nvSpPr>
        <p:spPr>
          <a:xfrm>
            <a:off x="0" y="0"/>
            <a:ext cx="91440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47" name="Google Shape;47;p8"/>
          <p:cNvSpPr/>
          <p:nvPr/>
        </p:nvSpPr>
        <p:spPr>
          <a:xfrm>
            <a:off x="925575" y="0"/>
            <a:ext cx="82185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1005675" y="130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1" name="Google Shape;51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76" y="0"/>
            <a:ext cx="833102" cy="833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 and body 1 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54" name="Google Shape;54;p9"/>
          <p:cNvSpPr/>
          <p:nvPr/>
        </p:nvSpPr>
        <p:spPr>
          <a:xfrm>
            <a:off x="0" y="0"/>
            <a:ext cx="81945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2">
            <a:alphaModFix amt="25000"/>
          </a:blip>
          <a:srcRect/>
          <a:stretch/>
        </p:blipFill>
        <p:spPr>
          <a:xfrm rot="-132257">
            <a:off x="3301126" y="1504549"/>
            <a:ext cx="2286000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61998">
            <a:off x="8262176" y="0"/>
            <a:ext cx="833104" cy="833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 1">
  <p:cSld name="Title and body 1 2 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3872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62" name="Google Shape;62;p10"/>
          <p:cNvSpPr/>
          <p:nvPr/>
        </p:nvSpPr>
        <p:spPr>
          <a:xfrm>
            <a:off x="0" y="0"/>
            <a:ext cx="9144000" cy="833100"/>
          </a:xfrm>
          <a:prstGeom prst="rect">
            <a:avLst/>
          </a:prstGeom>
          <a:solidFill>
            <a:srgbClr val="3872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879150" y="160850"/>
            <a:ext cx="782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6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66" name="Google Shape;6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128" y="67000"/>
            <a:ext cx="699148" cy="69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">
  <p:cSld name="Title and body 1 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73" name="Google Shape;73;p12"/>
          <p:cNvSpPr/>
          <p:nvPr/>
        </p:nvSpPr>
        <p:spPr>
          <a:xfrm>
            <a:off x="0" y="0"/>
            <a:ext cx="91440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2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3"/>
          <p:cNvSpPr/>
          <p:nvPr/>
        </p:nvSpPr>
        <p:spPr>
          <a:xfrm>
            <a:off x="0" y="2475500"/>
            <a:ext cx="9144000" cy="19110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highlight>
                <a:srgbClr val="28769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311708" y="158042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  <a:defRPr sz="41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226425" y="35939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2" name="Google Shape;8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40977">
            <a:off x="3460425" y="113650"/>
            <a:ext cx="2052601" cy="2052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0" y="0"/>
            <a:ext cx="82344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9" name="Google Shape;8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146068">
            <a:off x="8314451" y="0"/>
            <a:ext cx="833100" cy="83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 and body 2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/>
          <p:nvPr/>
        </p:nvSpPr>
        <p:spPr>
          <a:xfrm>
            <a:off x="0" y="4767625"/>
            <a:ext cx="9144000" cy="2892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b="1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Permitting Council | </a:t>
            </a:r>
            <a:r>
              <a:rPr lang="en-US" sz="1200" b="0" i="0" u="none" strike="noStrike" cap="none">
                <a:solidFill>
                  <a:schemeClr val="lt1"/>
                </a:solidFill>
                <a:latin typeface="EB Garamond"/>
                <a:ea typeface="EB Garamond"/>
                <a:cs typeface="EB Garamond"/>
                <a:sym typeface="EB Garamond"/>
              </a:rPr>
              <a:t>Dedicated to Permitting Excellence.</a:t>
            </a:r>
            <a:endParaRPr sz="1200" b="0" i="0" u="none" strike="noStrike" cap="none">
              <a:solidFill>
                <a:schemeClr val="lt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92" name="Google Shape;92;p15"/>
          <p:cNvSpPr/>
          <p:nvPr/>
        </p:nvSpPr>
        <p:spPr>
          <a:xfrm>
            <a:off x="925575" y="0"/>
            <a:ext cx="8218500" cy="833100"/>
          </a:xfrm>
          <a:prstGeom prst="rect">
            <a:avLst/>
          </a:prstGeom>
          <a:solidFill>
            <a:srgbClr val="28769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1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1005675" y="13020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body" idx="1"/>
          </p:nvPr>
        </p:nvSpPr>
        <p:spPr>
          <a:xfrm>
            <a:off x="155400" y="939350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lvl="0" indent="-30988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28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96" name="Google Shape;96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576" y="0"/>
            <a:ext cx="833102" cy="8331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ermitting.gov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 txBox="1">
            <a:spLocks noGrp="1"/>
          </p:cNvSpPr>
          <p:nvPr>
            <p:ph type="ctrTitle"/>
          </p:nvPr>
        </p:nvSpPr>
        <p:spPr>
          <a:xfrm>
            <a:off x="311700" y="2906475"/>
            <a:ext cx="85206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100"/>
              <a:buNone/>
            </a:pPr>
            <a:br>
              <a:rPr lang="en-US" sz="2800" dirty="0"/>
            </a:br>
            <a:r>
              <a:rPr lang="en-US" sz="2800" dirty="0"/>
              <a:t>Bringing Clarity to the Federal Permitting Process for Broadband Projects through FAST-41</a:t>
            </a:r>
            <a:endParaRPr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None/>
            </a:pPr>
            <a:r>
              <a:rPr lang="en-US" sz="3200" b="1" dirty="0"/>
              <a:t>Contact Information</a:t>
            </a:r>
            <a:endParaRPr sz="3200" b="1" dirty="0"/>
          </a:p>
        </p:txBody>
      </p:sp>
      <p:sp>
        <p:nvSpPr>
          <p:cNvPr id="276" name="Google Shape;276;p24"/>
          <p:cNvSpPr txBox="1">
            <a:spLocks noGrp="1"/>
          </p:cNvSpPr>
          <p:nvPr>
            <p:ph type="body" idx="1"/>
          </p:nvPr>
        </p:nvSpPr>
        <p:spPr>
          <a:xfrm>
            <a:off x="2146452" y="3612080"/>
            <a:ext cx="4851096" cy="92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/>
          <a:p>
            <a:pPr marL="1270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b="1" dirty="0"/>
              <a:t>For more information go to:</a:t>
            </a:r>
            <a:endParaRPr b="1" dirty="0"/>
          </a:p>
          <a:p>
            <a:pPr marL="1270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www.permitting.gov</a:t>
            </a:r>
            <a:endParaRPr dirty="0"/>
          </a:p>
        </p:txBody>
      </p:sp>
      <p:sp>
        <p:nvSpPr>
          <p:cNvPr id="277" name="Google Shape;277;p24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8978F-F461-C17F-3035-DE1CB6A9B147}"/>
              </a:ext>
            </a:extLst>
          </p:cNvPr>
          <p:cNvSpPr txBox="1"/>
          <p:nvPr/>
        </p:nvSpPr>
        <p:spPr>
          <a:xfrm>
            <a:off x="2146452" y="1475730"/>
            <a:ext cx="4851096" cy="1569660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1600" b="1" dirty="0"/>
              <a:t>For additional questions contact:</a:t>
            </a:r>
            <a:endParaRPr lang="en-US" sz="1600" dirty="0"/>
          </a:p>
          <a:p>
            <a:pPr algn="ctr"/>
            <a:r>
              <a:rPr lang="en-US" sz="1600" dirty="0"/>
              <a:t>PoQueen Rivera</a:t>
            </a:r>
          </a:p>
          <a:p>
            <a:pPr algn="ctr"/>
            <a:r>
              <a:rPr lang="en-US" sz="1600" dirty="0"/>
              <a:t>Director of Tribal Affairs</a:t>
            </a:r>
          </a:p>
          <a:p>
            <a:pPr algn="ctr"/>
            <a:r>
              <a:rPr lang="en-US" sz="1600" dirty="0"/>
              <a:t>Federal Permitting Improvement Steering Council </a:t>
            </a:r>
          </a:p>
          <a:p>
            <a:pPr algn="ctr"/>
            <a:r>
              <a:rPr lang="en-US" sz="1600" dirty="0"/>
              <a:t>Mobile: (202) 880-5366</a:t>
            </a:r>
          </a:p>
          <a:p>
            <a:pPr algn="ctr"/>
            <a:r>
              <a:rPr lang="en-US" sz="1600" dirty="0"/>
              <a:t>E-mail: poqueen.rivera@fpisc.gov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109"/>
              <a:buFont typeface="Arial"/>
              <a:buNone/>
            </a:pPr>
            <a:r>
              <a:rPr lang="en-US" sz="2021" b="1"/>
              <a:t>Why Does FAST-41 and the Permitting Council Exist?</a:t>
            </a:r>
            <a:endParaRPr/>
          </a:p>
        </p:txBody>
      </p:sp>
      <p:sp>
        <p:nvSpPr>
          <p:cNvPr id="171" name="Google Shape;171;p27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7"/>
          <p:cNvSpPr txBox="1"/>
          <p:nvPr/>
        </p:nvSpPr>
        <p:spPr>
          <a:xfrm>
            <a:off x="406675" y="1010950"/>
            <a:ext cx="4983600" cy="370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Common Complaints about Federal Permitting </a:t>
            </a:r>
            <a:endParaRPr sz="13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1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Federal permitting process is inefficient. There are so many layers and no natural coordination process for Federal agencies.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Federal permitting process lacks predictability which can lead to additional costs and projects not getting done on time.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unclear which agencies are responsible for what components of the permitting process.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Projects get stuck in approval processes for unknown reasons and project sponsors have limited options to escalate issues to decision makers.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Char char="●"/>
            </a:pPr>
            <a:r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unclear who is the right point of contact at any given Federal agency.</a:t>
            </a:r>
            <a:endParaRPr sz="1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35950" y="914750"/>
            <a:ext cx="3335725" cy="387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>
            <a:spLocks noGrp="1"/>
          </p:cNvSpPr>
          <p:nvPr>
            <p:ph type="title"/>
          </p:nvPr>
        </p:nvSpPr>
        <p:spPr>
          <a:xfrm>
            <a:off x="177475" y="-74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/>
              <a:t>FAST-41 Permitting Timetable</a:t>
            </a:r>
            <a:br>
              <a:rPr lang="en-US" sz="2800" dirty="0"/>
            </a:br>
            <a:r>
              <a:rPr lang="en-US" sz="2800" dirty="0"/>
              <a:t>Santa Fe Indian School Pueblo Education Network</a:t>
            </a:r>
            <a:endParaRPr dirty="0"/>
          </a:p>
        </p:txBody>
      </p:sp>
      <p:sp>
        <p:nvSpPr>
          <p:cNvPr id="269" name="Google Shape;269;p33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270" name="Google Shape;270;p33"/>
          <p:cNvPicPr preferRelativeResize="0"/>
          <p:nvPr/>
        </p:nvPicPr>
        <p:blipFill rotWithShape="1">
          <a:blip r:embed="rId3">
            <a:alphaModFix/>
          </a:blip>
          <a:srcRect l="17656" t="21833" r="21313" b="5771"/>
          <a:stretch/>
        </p:blipFill>
        <p:spPr>
          <a:xfrm>
            <a:off x="1614382" y="833289"/>
            <a:ext cx="5886898" cy="392445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 sz="2200" b="1"/>
              <a:t>Benefits of FAST-41 Coverage</a:t>
            </a:r>
            <a:endParaRPr b="1"/>
          </a:p>
        </p:txBody>
      </p:sp>
      <p:sp>
        <p:nvSpPr>
          <p:cNvPr id="231" name="Google Shape;231;p30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0"/>
          <p:cNvSpPr txBox="1"/>
          <p:nvPr/>
        </p:nvSpPr>
        <p:spPr>
          <a:xfrm>
            <a:off x="602044" y="1617564"/>
            <a:ext cx="3930300" cy="3908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Increased predictability: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Federal agencies required to collaborate on the creation and management of the permitting timetable.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Enhanced coordination:</a:t>
            </a:r>
            <a:r>
              <a:rPr lang="en-US" sz="14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Permitting timetable is a one-stop shop for project sponsors and Federal agencies to coordinate on project progress and timeline extensions. </a:t>
            </a:r>
            <a:endParaRPr sz="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0"/>
          <p:cNvSpPr txBox="1"/>
          <p:nvPr/>
        </p:nvSpPr>
        <p:spPr>
          <a:xfrm>
            <a:off x="5097958" y="1617564"/>
            <a:ext cx="3930300" cy="3293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Focused attention of agency leadership: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/>
              <a:t>D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rives issue resolution and helps to maintain internal accountability within the agency.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Dispute resolution:</a:t>
            </a:r>
            <a:r>
              <a:rPr lang="en-US" sz="1400" b="0" i="0" u="none" strike="noStrike" cap="none" dirty="0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Clearly defined escalation procedures for resolving permitting timetable issues (roadblocks).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96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4" name="Google Shape;234;p30" descr="Bar graph with upward trend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634" y="1816601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0" descr="Handshake with solid fil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742" y="3264148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 descr="Meeting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86547" y="3128252"/>
            <a:ext cx="457200" cy="45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0" descr="Bank with solid fill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86555" y="1816601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8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79809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None/>
            </a:pPr>
            <a:r>
              <a:rPr lang="en-US" b="1"/>
              <a:t>The Permitting Council</a:t>
            </a:r>
            <a:endParaRPr b="1"/>
          </a:p>
        </p:txBody>
      </p:sp>
      <p:sp>
        <p:nvSpPr>
          <p:cNvPr id="179" name="Google Shape;179;p28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8" descr="ACHP"/>
          <p:cNvSpPr/>
          <p:nvPr/>
        </p:nvSpPr>
        <p:spPr>
          <a:xfrm>
            <a:off x="4572000" y="257175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1" name="Google Shape;181;p28" descr="United States Department of Commerce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21227" y="190379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 descr="United States Department of Homeland Security - Wikip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64702" y="28065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 descr="United States Department of Housing and Urban Development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9100" y="28065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8589" y="1915126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47691" y="2013299"/>
            <a:ext cx="685800" cy="469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 descr="United States Department of Defense - Wikipedia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2789" y="2846832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 descr="United States Department of Energy - Wikipedia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388970" y="2869380"/>
            <a:ext cx="685800" cy="68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8" descr="United States Department of the Interior - Wikipedia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00304" y="2809132"/>
            <a:ext cx="685800" cy="683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8" descr="United States Department of Transportation - Wikipedi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58589" y="3828619"/>
            <a:ext cx="685800" cy="688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147220" y="3815228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 descr="US Nuclear Regulatory Commission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96566" y="382190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 descr="Council on Environmental Quality - Wikipedia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879094" y="88317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579106" y="88236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 descr="Federal Permitting Improvement Steering Council | LinkedIn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229100" y="897397"/>
            <a:ext cx="640080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921227" y="3826379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8"/>
          <p:cNvSpPr txBox="1"/>
          <p:nvPr/>
        </p:nvSpPr>
        <p:spPr>
          <a:xfrm>
            <a:off x="5556855" y="1575881"/>
            <a:ext cx="1330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Council on Environmental Quality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8"/>
          <p:cNvSpPr txBox="1"/>
          <p:nvPr/>
        </p:nvSpPr>
        <p:spPr>
          <a:xfrm>
            <a:off x="3679755" y="1499400"/>
            <a:ext cx="177425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Permitting Council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Office of the Executive Director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(Council Chair)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8"/>
          <p:cNvSpPr txBox="1"/>
          <p:nvPr/>
        </p:nvSpPr>
        <p:spPr>
          <a:xfrm>
            <a:off x="2256869" y="1607033"/>
            <a:ext cx="133027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Office of Management and Budget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8"/>
          <p:cNvSpPr txBox="1"/>
          <p:nvPr/>
        </p:nvSpPr>
        <p:spPr>
          <a:xfrm>
            <a:off x="711790" y="2571102"/>
            <a:ext cx="177425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Advisory Council on Historic Preservation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8"/>
          <p:cNvSpPr txBox="1"/>
          <p:nvPr/>
        </p:nvSpPr>
        <p:spPr>
          <a:xfrm>
            <a:off x="2602995" y="2571102"/>
            <a:ext cx="177425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Agriculture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28"/>
          <p:cNvSpPr txBox="1"/>
          <p:nvPr/>
        </p:nvSpPr>
        <p:spPr>
          <a:xfrm>
            <a:off x="4530001" y="2608295"/>
            <a:ext cx="177425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Army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8"/>
          <p:cNvSpPr txBox="1"/>
          <p:nvPr/>
        </p:nvSpPr>
        <p:spPr>
          <a:xfrm>
            <a:off x="6377001" y="2620825"/>
            <a:ext cx="177425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Commerce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8"/>
          <p:cNvSpPr txBox="1"/>
          <p:nvPr/>
        </p:nvSpPr>
        <p:spPr>
          <a:xfrm>
            <a:off x="219056" y="3536167"/>
            <a:ext cx="140235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Defense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8"/>
          <p:cNvSpPr txBox="1"/>
          <p:nvPr/>
        </p:nvSpPr>
        <p:spPr>
          <a:xfrm>
            <a:off x="3691973" y="3552631"/>
            <a:ext cx="174981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Housing and Urban Development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28"/>
          <p:cNvSpPr txBox="1"/>
          <p:nvPr/>
        </p:nvSpPr>
        <p:spPr>
          <a:xfrm>
            <a:off x="1844714" y="3551570"/>
            <a:ext cx="177425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Energy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28"/>
          <p:cNvSpPr txBox="1"/>
          <p:nvPr/>
        </p:nvSpPr>
        <p:spPr>
          <a:xfrm>
            <a:off x="5587805" y="3532632"/>
            <a:ext cx="177425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Homeland Security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28"/>
          <p:cNvSpPr txBox="1"/>
          <p:nvPr/>
        </p:nvSpPr>
        <p:spPr>
          <a:xfrm>
            <a:off x="7482033" y="3554527"/>
            <a:ext cx="1499886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the Interior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8"/>
          <p:cNvSpPr txBox="1"/>
          <p:nvPr/>
        </p:nvSpPr>
        <p:spPr>
          <a:xfrm>
            <a:off x="719662" y="4502270"/>
            <a:ext cx="177425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Department of Transportation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8"/>
          <p:cNvSpPr txBox="1"/>
          <p:nvPr/>
        </p:nvSpPr>
        <p:spPr>
          <a:xfrm>
            <a:off x="2637162" y="4458834"/>
            <a:ext cx="177425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Environmental Protection Agency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8"/>
          <p:cNvSpPr txBox="1"/>
          <p:nvPr/>
        </p:nvSpPr>
        <p:spPr>
          <a:xfrm>
            <a:off x="4554663" y="4455458"/>
            <a:ext cx="177425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Nuclear Regulatory Commission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8"/>
          <p:cNvSpPr txBox="1"/>
          <p:nvPr/>
        </p:nvSpPr>
        <p:spPr>
          <a:xfrm>
            <a:off x="6468450" y="4469985"/>
            <a:ext cx="171220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Federal Energy Regulatory Commission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8"/>
          <p:cNvSpPr/>
          <p:nvPr/>
        </p:nvSpPr>
        <p:spPr>
          <a:xfrm>
            <a:off x="2256868" y="856987"/>
            <a:ext cx="4630263" cy="1088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034463" y="1903800"/>
            <a:ext cx="6858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8"/>
          <p:cNvSpPr txBox="1"/>
          <p:nvPr/>
        </p:nvSpPr>
        <p:spPr>
          <a:xfrm>
            <a:off x="2287681" y="2417862"/>
            <a:ext cx="4575362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numCol="1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9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None/>
            </a:pPr>
            <a:r>
              <a:rPr lang="en-US" b="1"/>
              <a:t>FAST-41 Sectors</a:t>
            </a:r>
            <a:endParaRPr b="1"/>
          </a:p>
        </p:txBody>
      </p:sp>
      <p:sp>
        <p:nvSpPr>
          <p:cNvPr id="220" name="Google Shape;220;p29"/>
          <p:cNvSpPr txBox="1">
            <a:spLocks noGrp="1"/>
          </p:cNvSpPr>
          <p:nvPr>
            <p:ph type="body" idx="1"/>
          </p:nvPr>
        </p:nvSpPr>
        <p:spPr>
          <a:xfrm>
            <a:off x="0" y="882188"/>
            <a:ext cx="85206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 fontScale="25000" lnSpcReduction="20000"/>
          </a:bodyPr>
          <a:lstStyle/>
          <a:p>
            <a:pPr marL="457200" lvl="0" indent="-30177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enewable energy production</a:t>
            </a:r>
            <a:endParaRPr sz="5100" dirty="0">
              <a:solidFill>
                <a:srgbClr val="212529"/>
              </a:solidFill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</a:rPr>
              <a:t>C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onventional energy production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E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lectricity transmission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urface transportation*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viation*</a:t>
            </a:r>
            <a:endParaRPr sz="5100" dirty="0">
              <a:solidFill>
                <a:srgbClr val="212529"/>
              </a:solidFill>
            </a:endParaRPr>
          </a:p>
          <a:p>
            <a:pPr marL="457200" lvl="0" indent="-30177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</a:rPr>
              <a:t>P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orts </a:t>
            </a:r>
            <a:r>
              <a:rPr lang="en-US" sz="5100" dirty="0">
                <a:solidFill>
                  <a:srgbClr val="212529"/>
                </a:solidFill>
              </a:rPr>
              <a:t>and w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aterways*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W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ater resource*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b="1" dirty="0">
                <a:solidFill>
                  <a:srgbClr val="FF0000"/>
                </a:solidFill>
              </a:rPr>
              <a:t>B</a:t>
            </a:r>
            <a:r>
              <a:rPr lang="en-US" sz="5100" b="1" i="0" dirty="0">
                <a:solidFill>
                  <a:srgbClr val="FF0000"/>
                </a:solidFill>
              </a:rPr>
              <a:t>roadband</a:t>
            </a:r>
            <a:endParaRPr sz="5100" b="1" dirty="0">
              <a:solidFill>
                <a:srgbClr val="FF0000"/>
              </a:solidFill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ipelines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M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anufacturing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Mining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Carbon capture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Semiconductors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Artificial intelligence and machine learning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High-performance computing and advanced computer hardware and software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Q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uantum information science and technology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ata storage and data management</a:t>
            </a:r>
            <a:endParaRPr sz="51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30177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b="0" i="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Cybersecurity</a:t>
            </a:r>
            <a:endParaRPr sz="5100" dirty="0"/>
          </a:p>
          <a:p>
            <a:pPr marL="457200" lvl="0" indent="-30177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5100" dirty="0">
                <a:solidFill>
                  <a:srgbClr val="212529"/>
                </a:solidFill>
              </a:rPr>
              <a:t>Energy Storage</a:t>
            </a:r>
            <a:endParaRPr sz="13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9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2982" y="2701751"/>
            <a:ext cx="2214385" cy="143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2982" y="1074403"/>
            <a:ext cx="2183231" cy="143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55394" y="1074404"/>
            <a:ext cx="2154850" cy="1436567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9"/>
          <p:cNvSpPr txBox="1"/>
          <p:nvPr/>
        </p:nvSpPr>
        <p:spPr>
          <a:xfrm>
            <a:off x="183825" y="4476250"/>
            <a:ext cx="7659300" cy="2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Autofit/>
          </a:bodyPr>
          <a:lstStyle/>
          <a:p>
            <a:pPr marL="14732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8769A"/>
              </a:buClr>
              <a:buSzPts val="1342"/>
              <a:buFont typeface="Arial"/>
              <a:buNone/>
            </a:pPr>
            <a:r>
              <a:rPr lang="en-US" sz="800">
                <a:solidFill>
                  <a:srgbClr val="212529"/>
                </a:solidFill>
              </a:rPr>
              <a:t>(*) </a:t>
            </a:r>
            <a:r>
              <a:rPr lang="en-US" sz="800">
                <a:solidFill>
                  <a:schemeClr val="dk1"/>
                </a:solidFill>
              </a:rPr>
              <a:t>WRDA funded and DOT-led projects are excluded from FAST-41.</a:t>
            </a:r>
            <a:r>
              <a:rPr lang="en-US" sz="13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1"/>
          <p:cNvSpPr txBox="1">
            <a:spLocks noGrp="1"/>
          </p:cNvSpPr>
          <p:nvPr>
            <p:ph type="title"/>
          </p:nvPr>
        </p:nvSpPr>
        <p:spPr>
          <a:xfrm>
            <a:off x="183825" y="1608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400" b="1"/>
              <a:t>Eligibility: FAST-41 Project Criteria</a:t>
            </a:r>
            <a:endParaRPr sz="2611"/>
          </a:p>
        </p:txBody>
      </p:sp>
      <p:sp>
        <p:nvSpPr>
          <p:cNvPr id="245" name="Google Shape;245;p31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graphicFrame>
        <p:nvGraphicFramePr>
          <p:cNvPr id="246" name="Google Shape;246;p31"/>
          <p:cNvGraphicFramePr/>
          <p:nvPr>
            <p:extLst>
              <p:ext uri="{D42A27DB-BD31-4B8C-83A1-F6EECF244321}">
                <p14:modId xmlns:p14="http://schemas.microsoft.com/office/powerpoint/2010/main" val="702083473"/>
              </p:ext>
            </p:extLst>
          </p:nvPr>
        </p:nvGraphicFramePr>
        <p:xfrm>
          <a:off x="684867" y="976401"/>
          <a:ext cx="7774250" cy="3588475"/>
        </p:xfrm>
        <a:graphic>
          <a:graphicData uri="http://schemas.openxmlformats.org/drawingml/2006/table">
            <a:tbl>
              <a:tblPr firstRow="1" bandRow="1">
                <a:noFill/>
                <a:tableStyleId>{83E641B2-5D3A-46D6-B5F1-8391ACB4F6D4}</a:tableStyleId>
              </a:tblPr>
              <a:tblGrid>
                <a:gridCol w="1606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7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1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i="0" u="none" strike="noStrike" cap="none">
                          <a:solidFill>
                            <a:srgbClr val="000000"/>
                          </a:solidFill>
                        </a:rPr>
                        <a:t>Category</a:t>
                      </a:r>
                      <a:endParaRPr u="none" strike="noStrike" cap="none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Criteria</a:t>
                      </a:r>
                      <a:endParaRPr u="none" strike="noStrike" cap="none" dirty="0">
                        <a:solidFill>
                          <a:srgbClr val="000000"/>
                        </a:solidFill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9DA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b="1" i="0" u="none" strike="noStrike" cap="none"/>
                        <a:t>Objective</a:t>
                      </a:r>
                      <a:endParaRPr sz="10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1000" i="0" u="none" strike="noStrike" cap="none"/>
                        <a:t>Subject to NEPA </a:t>
                      </a:r>
                      <a:endParaRPr sz="1000" u="none" strike="noStrike" cap="none"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1000" i="0" u="none" strike="noStrike" cap="none"/>
                        <a:t>Requires investment of $200M+ </a:t>
                      </a:r>
                      <a:endParaRPr sz="1000" u="none" strike="noStrike" cap="none"/>
                    </a:p>
                    <a:p>
                      <a:pPr marL="17145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Char char="•"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Project not eligible for abbreviated environmental review or authorization</a:t>
                      </a:r>
                      <a:endParaRPr sz="1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b="1" i="0" u="none" strike="noStrike" cap="none"/>
                        <a:t>Tribal</a:t>
                      </a:r>
                      <a:endParaRPr sz="1000" b="1" i="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1000" i="0" u="none" strike="noStrike" cap="none" dirty="0"/>
                        <a:t>Subject to NEPA </a:t>
                      </a:r>
                      <a:endParaRPr sz="1000" u="none" strike="noStrike" cap="none" dirty="0"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1000" i="0" u="none" strike="noStrike" cap="none" dirty="0"/>
                        <a:t>Sponsored by Tribe &amp; located at least partially on land within their jurisdiction </a:t>
                      </a:r>
                      <a:endParaRPr sz="1000" u="none" strike="noStrike" cap="none" dirty="0"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1000" i="0" u="none" strike="noStrike" cap="none" dirty="0"/>
                        <a:t>$200M threshold does </a:t>
                      </a:r>
                      <a:r>
                        <a:rPr lang="en-US" sz="1000" i="0" u="sng" strike="noStrike" cap="none" dirty="0"/>
                        <a:t>not</a:t>
                      </a:r>
                      <a:r>
                        <a:rPr lang="en-US" sz="1000" i="0" u="none" strike="noStrike" cap="none" dirty="0"/>
                        <a:t> apply</a:t>
                      </a:r>
                      <a:endParaRPr sz="1000" i="0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b="1" i="0" u="none" strike="noStrike" cap="none"/>
                        <a:t>Discretionary</a:t>
                      </a:r>
                      <a:endParaRPr sz="10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1000" b="1" i="0" u="none" strike="noStrike" cap="none"/>
                    </a:p>
                  </a:txBody>
                  <a:tcPr marL="45725" marR="4572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Char char="•"/>
                      </a:pPr>
                      <a:r>
                        <a:rPr lang="en-US" sz="1000" i="0" u="none" strike="noStrike" cap="none"/>
                        <a:t>$200M threshold does not apply</a:t>
                      </a:r>
                      <a:endParaRPr sz="1000" u="none" strike="noStrike" cap="none"/>
                    </a:p>
                    <a:p>
                      <a:pPr marL="17145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Char char="•"/>
                      </a:pPr>
                      <a:r>
                        <a:rPr lang="en-US" sz="1000">
                          <a:solidFill>
                            <a:srgbClr val="000000"/>
                          </a:solidFill>
                          <a:highlight>
                            <a:srgbClr val="FFFFFF"/>
                          </a:highlight>
                        </a:rPr>
                        <a:t>Council determines that project is of size and complexity that would benefit from coverage</a:t>
                      </a:r>
                      <a:endParaRPr sz="1000" u="none" strike="noStrike" cap="none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184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1000" b="1" i="0" u="none" strike="noStrike" cap="none"/>
                        <a:t>Carbon Capture</a:t>
                      </a:r>
                      <a:endParaRPr sz="1000" u="none" strike="noStrike" cap="none"/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Arial"/>
                        <a:buChar char="•"/>
                      </a:pPr>
                      <a:r>
                        <a:rPr lang="en-US" sz="1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Includes construction of: any facility, technology, or system that captures, utilizes, or sequesters carbon dioxide emissions, including projects for direct air capture and carbon dioxide pipelines.</a:t>
                      </a:r>
                      <a:endParaRPr sz="1000" u="none" strike="noStrike" cap="none" dirty="0"/>
                    </a:p>
                    <a:p>
                      <a:pPr marL="171450" marR="0" lvl="0" indent="-1714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Arial"/>
                        <a:buChar char="•"/>
                      </a:pPr>
                      <a:r>
                        <a:rPr lang="en-US" sz="1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Project is covered by a programmatic plan or environmental review development for the primary purpose of facilitating development of carbon dioxide pipelines.</a:t>
                      </a:r>
                      <a:endParaRPr sz="1000" u="none" strike="noStrike" cap="none" dirty="0"/>
                    </a:p>
                    <a:p>
                      <a:pPr marL="171450" marR="0" lvl="0" indent="-17145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50"/>
                        <a:buFont typeface="Arial"/>
                        <a:buChar char="•"/>
                      </a:pPr>
                      <a:r>
                        <a:rPr lang="en-US" sz="10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No NEPA requirement. </a:t>
                      </a:r>
                      <a:endParaRPr sz="1000" u="none" strike="noStrike" cap="none" dirty="0"/>
                    </a:p>
                    <a:p>
                      <a:pPr marL="171450" marR="0" lvl="0" indent="-1143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1000" i="0" u="none" strike="noStrike" cap="none" dirty="0"/>
                    </a:p>
                  </a:txBody>
                  <a:tcPr marL="91450" marR="91450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2"/>
          <p:cNvSpPr txBox="1">
            <a:spLocks noGrp="1"/>
          </p:cNvSpPr>
          <p:nvPr>
            <p:ph type="title"/>
          </p:nvPr>
        </p:nvSpPr>
        <p:spPr>
          <a:xfrm>
            <a:off x="311700" y="-60437"/>
            <a:ext cx="8520600" cy="83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t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1111"/>
              <a:buNone/>
            </a:pPr>
            <a:r>
              <a:rPr lang="en-US" sz="2700" b="1" dirty="0"/>
              <a:t>FAST-41 Covered Tribal Project </a:t>
            </a:r>
            <a:br>
              <a:rPr lang="en-US" sz="2700" b="1" dirty="0"/>
            </a:br>
            <a:r>
              <a:rPr lang="en-US" sz="2200" dirty="0"/>
              <a:t>Santa Fe Indian School Pueblo Education Network</a:t>
            </a:r>
            <a:endParaRPr sz="2200" dirty="0"/>
          </a:p>
        </p:txBody>
      </p:sp>
      <p:sp>
        <p:nvSpPr>
          <p:cNvPr id="252" name="Google Shape;252;p32"/>
          <p:cNvSpPr txBox="1">
            <a:spLocks noGrp="1"/>
          </p:cNvSpPr>
          <p:nvPr>
            <p:ph type="sldNum" idx="12"/>
          </p:nvPr>
        </p:nvSpPr>
        <p:spPr>
          <a:xfrm>
            <a:off x="8479558" y="4715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grpSp>
        <p:nvGrpSpPr>
          <p:cNvPr id="254" name="Google Shape;254;p32"/>
          <p:cNvGrpSpPr>
            <a:grpSpLocks/>
          </p:cNvGrpSpPr>
          <p:nvPr/>
        </p:nvGrpSpPr>
        <p:grpSpPr>
          <a:xfrm>
            <a:off x="295572" y="1161064"/>
            <a:ext cx="2649334" cy="3329741"/>
            <a:chOff x="1596479" y="216704"/>
            <a:chExt cx="3029098" cy="3329741"/>
          </a:xfrm>
        </p:grpSpPr>
        <p:sp>
          <p:nvSpPr>
            <p:cNvPr id="255" name="Google Shape;255;p32"/>
            <p:cNvSpPr>
              <a:spLocks/>
            </p:cNvSpPr>
            <p:nvPr/>
          </p:nvSpPr>
          <p:spPr>
            <a:xfrm>
              <a:off x="1596628" y="216704"/>
              <a:ext cx="3028949" cy="94654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2876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32"/>
            <p:cNvSpPr txBox="1">
              <a:spLocks/>
            </p:cNvSpPr>
            <p:nvPr/>
          </p:nvSpPr>
          <p:spPr>
            <a:xfrm>
              <a:off x="1596628" y="216704"/>
              <a:ext cx="3028800" cy="94650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spcFirstLastPara="1" wrap="square" lIns="641125" tIns="76200" rIns="76200" bIns="76200" numCol="1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dirty="0"/>
            </a:p>
          </p:txBody>
        </p:sp>
        <p:sp>
          <p:nvSpPr>
            <p:cNvPr id="257" name="Google Shape;257;p32"/>
            <p:cNvSpPr>
              <a:spLocks/>
            </p:cNvSpPr>
            <p:nvPr/>
          </p:nvSpPr>
          <p:spPr>
            <a:xfrm>
              <a:off x="1675420" y="322073"/>
              <a:ext cx="594360" cy="73152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32"/>
            <p:cNvSpPr>
              <a:spLocks/>
            </p:cNvSpPr>
            <p:nvPr/>
          </p:nvSpPr>
          <p:spPr>
            <a:xfrm>
              <a:off x="1596628" y="1408301"/>
              <a:ext cx="3028949" cy="94654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2876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32"/>
            <p:cNvSpPr txBox="1">
              <a:spLocks/>
            </p:cNvSpPr>
            <p:nvPr/>
          </p:nvSpPr>
          <p:spPr>
            <a:xfrm>
              <a:off x="1596479" y="1408301"/>
              <a:ext cx="3028949" cy="946546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spcFirstLastPara="1" wrap="square" lIns="641125" tIns="76200" rIns="76200" bIns="76200" numCol="1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dirty="0"/>
            </a:p>
          </p:txBody>
        </p:sp>
        <p:sp>
          <p:nvSpPr>
            <p:cNvPr id="260" name="Google Shape;260;p32"/>
            <p:cNvSpPr>
              <a:spLocks/>
            </p:cNvSpPr>
            <p:nvPr/>
          </p:nvSpPr>
          <p:spPr>
            <a:xfrm>
              <a:off x="1675420" y="1515814"/>
              <a:ext cx="594360" cy="73152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32"/>
            <p:cNvSpPr>
              <a:spLocks/>
            </p:cNvSpPr>
            <p:nvPr/>
          </p:nvSpPr>
          <p:spPr>
            <a:xfrm>
              <a:off x="1596628" y="2599899"/>
              <a:ext cx="3028949" cy="94654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2876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32"/>
            <p:cNvSpPr txBox="1">
              <a:spLocks/>
            </p:cNvSpPr>
            <p:nvPr/>
          </p:nvSpPr>
          <p:spPr>
            <a:xfrm>
              <a:off x="1596628" y="2599899"/>
              <a:ext cx="3028949" cy="946546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spcFirstLastPara="1" wrap="square" lIns="641125" tIns="76200" rIns="76200" bIns="76200" numCol="1" anchor="ctr" anchorCtr="0">
              <a:noAutofit/>
            </a:bodyPr>
            <a:lstStyle/>
            <a:p>
              <a:pPr lvl="1">
                <a:lnSpc>
                  <a:spcPct val="90000"/>
                </a:lnSpc>
                <a:buSzPts val="2000"/>
              </a:pPr>
              <a:endParaRPr dirty="0"/>
            </a:p>
          </p:txBody>
        </p:sp>
        <p:sp>
          <p:nvSpPr>
            <p:cNvPr id="263" name="Google Shape;263;p32"/>
            <p:cNvSpPr>
              <a:spLocks/>
            </p:cNvSpPr>
            <p:nvPr/>
          </p:nvSpPr>
          <p:spPr>
            <a:xfrm>
              <a:off x="1675420" y="2707412"/>
              <a:ext cx="594360" cy="73152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l="-24998" r="-24998"/>
              </a:stretch>
            </a:blip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03D15BC-5958-6DB9-A3BC-C3D47B50FB66}"/>
              </a:ext>
            </a:extLst>
          </p:cNvPr>
          <p:cNvSpPr txBox="1">
            <a:spLocks noChangeAspect="1"/>
          </p:cNvSpPr>
          <p:nvPr/>
        </p:nvSpPr>
        <p:spPr>
          <a:xfrm>
            <a:off x="1236313" y="1410514"/>
            <a:ext cx="137160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1800" dirty="0"/>
              <a:t>$57 Million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11F083-4675-8D22-FDF9-97C170766010}"/>
              </a:ext>
            </a:extLst>
          </p:cNvPr>
          <p:cNvSpPr txBox="1">
            <a:spLocks noChangeAspect="1"/>
          </p:cNvSpPr>
          <p:nvPr/>
        </p:nvSpPr>
        <p:spPr>
          <a:xfrm>
            <a:off x="1273845" y="2460174"/>
            <a:ext cx="1281545" cy="646331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300+ miles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E686E6-AE31-A012-58DA-6682691AC426}"/>
              </a:ext>
            </a:extLst>
          </p:cNvPr>
          <p:cNvSpPr txBox="1">
            <a:spLocks noChangeAspect="1"/>
          </p:cNvSpPr>
          <p:nvPr/>
        </p:nvSpPr>
        <p:spPr>
          <a:xfrm>
            <a:off x="1233368" y="3525324"/>
            <a:ext cx="1708461" cy="117262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90000"/>
              </a:lnSpc>
              <a:buSzPts val="2000"/>
            </a:pPr>
            <a:r>
              <a:rPr lang="en-US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Tribal Broadband Connectivity Program</a:t>
            </a:r>
            <a:endParaRPr lang="en-US" sz="1600" dirty="0"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lang="en-US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D48A38-6BB2-BC11-89E7-4218C5B342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350" y="843308"/>
            <a:ext cx="5294458" cy="391764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9C72B20-28BE-9E6E-2159-F32FC35EC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308" y="-55050"/>
            <a:ext cx="8520600" cy="572700"/>
          </a:xfrm>
        </p:spPr>
        <p:txBody>
          <a:bodyPr numCol="1">
            <a:noAutofit/>
          </a:bodyPr>
          <a:lstStyle/>
          <a:p>
            <a:pPr algn="ctr"/>
            <a:r>
              <a:rPr lang="en-US" sz="2400" b="1" dirty="0"/>
              <a:t>FAST-41 Tribal Project </a:t>
            </a:r>
            <a:br>
              <a:rPr lang="en-US" sz="2000" b="1" dirty="0"/>
            </a:br>
            <a:r>
              <a:rPr lang="en-US" sz="2000" dirty="0"/>
              <a:t>Santa Fe Indian School Pueblo Education Network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E5869-70F7-44E3-85DD-AD6AFF4AC8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 numCol="1"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7282AB-BF40-23D0-3EA6-987492E74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6" t="3006" r="628" b="2513"/>
          <a:stretch/>
        </p:blipFill>
        <p:spPr>
          <a:xfrm>
            <a:off x="3152665" y="881125"/>
            <a:ext cx="5937359" cy="3834292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grpSp>
        <p:nvGrpSpPr>
          <p:cNvPr id="9" name="Google Shape;254;p32">
            <a:extLst>
              <a:ext uri="{FF2B5EF4-FFF2-40B4-BE49-F238E27FC236}">
                <a16:creationId xmlns:a16="http://schemas.microsoft.com/office/drawing/2014/main" id="{11AB418C-ECAF-AD70-252A-5D090C4CC302}"/>
              </a:ext>
            </a:extLst>
          </p:cNvPr>
          <p:cNvGrpSpPr>
            <a:grpSpLocks/>
          </p:cNvGrpSpPr>
          <p:nvPr/>
        </p:nvGrpSpPr>
        <p:grpSpPr>
          <a:xfrm>
            <a:off x="233308" y="1133400"/>
            <a:ext cx="2649334" cy="3329741"/>
            <a:chOff x="1596479" y="216704"/>
            <a:chExt cx="3029098" cy="3329741"/>
          </a:xfrm>
        </p:grpSpPr>
        <p:sp>
          <p:nvSpPr>
            <p:cNvPr id="10" name="Google Shape;255;p32">
              <a:extLst>
                <a:ext uri="{FF2B5EF4-FFF2-40B4-BE49-F238E27FC236}">
                  <a16:creationId xmlns:a16="http://schemas.microsoft.com/office/drawing/2014/main" id="{53F793B3-131C-2813-1E0A-9C897737F4FC}"/>
                </a:ext>
              </a:extLst>
            </p:cNvPr>
            <p:cNvSpPr>
              <a:spLocks/>
            </p:cNvSpPr>
            <p:nvPr/>
          </p:nvSpPr>
          <p:spPr>
            <a:xfrm>
              <a:off x="1596628" y="216704"/>
              <a:ext cx="3028949" cy="94654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2876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6;p32">
              <a:extLst>
                <a:ext uri="{FF2B5EF4-FFF2-40B4-BE49-F238E27FC236}">
                  <a16:creationId xmlns:a16="http://schemas.microsoft.com/office/drawing/2014/main" id="{603CAFA2-4925-FB93-9EFF-BE959F7375A4}"/>
                </a:ext>
              </a:extLst>
            </p:cNvPr>
            <p:cNvSpPr txBox="1">
              <a:spLocks/>
            </p:cNvSpPr>
            <p:nvPr/>
          </p:nvSpPr>
          <p:spPr>
            <a:xfrm>
              <a:off x="1596628" y="216704"/>
              <a:ext cx="3028800" cy="946500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spcFirstLastPara="1" wrap="square" lIns="641125" tIns="76200" rIns="76200" bIns="76200" numCol="1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endParaRPr dirty="0"/>
            </a:p>
          </p:txBody>
        </p:sp>
        <p:sp>
          <p:nvSpPr>
            <p:cNvPr id="13" name="Google Shape;258;p32">
              <a:extLst>
                <a:ext uri="{FF2B5EF4-FFF2-40B4-BE49-F238E27FC236}">
                  <a16:creationId xmlns:a16="http://schemas.microsoft.com/office/drawing/2014/main" id="{32CED5B1-A3A6-A369-F67D-6EC5AC252494}"/>
                </a:ext>
              </a:extLst>
            </p:cNvPr>
            <p:cNvSpPr>
              <a:spLocks/>
            </p:cNvSpPr>
            <p:nvPr/>
          </p:nvSpPr>
          <p:spPr>
            <a:xfrm>
              <a:off x="1596628" y="1408301"/>
              <a:ext cx="3028949" cy="94654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2876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9;p32">
              <a:extLst>
                <a:ext uri="{FF2B5EF4-FFF2-40B4-BE49-F238E27FC236}">
                  <a16:creationId xmlns:a16="http://schemas.microsoft.com/office/drawing/2014/main" id="{E6CDD0F6-DFD0-7F59-EB16-F6B73C53DF23}"/>
                </a:ext>
              </a:extLst>
            </p:cNvPr>
            <p:cNvSpPr txBox="1">
              <a:spLocks/>
            </p:cNvSpPr>
            <p:nvPr/>
          </p:nvSpPr>
          <p:spPr>
            <a:xfrm>
              <a:off x="1596479" y="1408301"/>
              <a:ext cx="3028949" cy="946546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spcFirstLastPara="1" wrap="square" lIns="641125" tIns="76200" rIns="76200" bIns="76200" numCol="1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 </a:t>
              </a:r>
              <a:endParaRPr dirty="0"/>
            </a:p>
          </p:txBody>
        </p:sp>
        <p:sp>
          <p:nvSpPr>
            <p:cNvPr id="16" name="Google Shape;261;p32">
              <a:extLst>
                <a:ext uri="{FF2B5EF4-FFF2-40B4-BE49-F238E27FC236}">
                  <a16:creationId xmlns:a16="http://schemas.microsoft.com/office/drawing/2014/main" id="{3D9BEC44-C187-7E34-755E-E85D983C0772}"/>
                </a:ext>
              </a:extLst>
            </p:cNvPr>
            <p:cNvSpPr>
              <a:spLocks/>
            </p:cNvSpPr>
            <p:nvPr/>
          </p:nvSpPr>
          <p:spPr>
            <a:xfrm>
              <a:off x="1596628" y="2599899"/>
              <a:ext cx="3028949" cy="946546"/>
            </a:xfrm>
            <a:prstGeom prst="rect">
              <a:avLst/>
            </a:prstGeom>
            <a:solidFill>
              <a:schemeClr val="lt1">
                <a:alpha val="40000"/>
              </a:schemeClr>
            </a:solidFill>
            <a:ln w="9525" cap="flat" cmpd="sng">
              <a:solidFill>
                <a:srgbClr val="2876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numCol="1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262;p32">
              <a:extLst>
                <a:ext uri="{FF2B5EF4-FFF2-40B4-BE49-F238E27FC236}">
                  <a16:creationId xmlns:a16="http://schemas.microsoft.com/office/drawing/2014/main" id="{A37C4F10-B827-5C4B-27A5-13847ADBAF2A}"/>
                </a:ext>
              </a:extLst>
            </p:cNvPr>
            <p:cNvSpPr txBox="1">
              <a:spLocks/>
            </p:cNvSpPr>
            <p:nvPr/>
          </p:nvSpPr>
          <p:spPr>
            <a:xfrm>
              <a:off x="1596628" y="2599899"/>
              <a:ext cx="3028949" cy="946546"/>
            </a:xfrm>
            <a:prstGeom prst="rect">
              <a:avLst/>
            </a:prstGeom>
            <a:noFill/>
            <a:ln w="1270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spcFirstLastPara="1" wrap="square" lIns="641125" tIns="76200" rIns="76200" bIns="76200" numCol="1" anchor="ctr" anchorCtr="0">
              <a:noAutofit/>
            </a:bodyPr>
            <a:lstStyle/>
            <a:p>
              <a:pPr lvl="1">
                <a:lnSpc>
                  <a:spcPct val="90000"/>
                </a:lnSpc>
                <a:buSzPts val="2000"/>
              </a:pPr>
              <a:endParaRPr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67B72B8-32E9-9765-1A85-A108DF424FC0}"/>
              </a:ext>
            </a:extLst>
          </p:cNvPr>
          <p:cNvSpPr txBox="1"/>
          <p:nvPr/>
        </p:nvSpPr>
        <p:spPr>
          <a:xfrm>
            <a:off x="277563" y="1173202"/>
            <a:ext cx="2560693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Tribal Partners: </a:t>
            </a:r>
          </a:p>
          <a:p>
            <a:pPr lvl="1" algn="ctr"/>
            <a:r>
              <a:rPr lang="en-US" dirty="0">
                <a:solidFill>
                  <a:schemeClr val="tx1"/>
                </a:solidFill>
              </a:rPr>
              <a:t>Isleta Pueblo</a:t>
            </a:r>
          </a:p>
          <a:p>
            <a:pPr lvl="4" algn="ctr"/>
            <a:r>
              <a:rPr lang="en-US" dirty="0">
                <a:solidFill>
                  <a:schemeClr val="tx1"/>
                </a:solidFill>
              </a:rPr>
              <a:t>Acoma Pueblo</a:t>
            </a:r>
          </a:p>
          <a:p>
            <a:pPr lvl="4" algn="ctr"/>
            <a:r>
              <a:rPr lang="en-US" dirty="0">
                <a:solidFill>
                  <a:schemeClr val="tx1"/>
                </a:solidFill>
              </a:rPr>
              <a:t>Zuni Pueblo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7FF7457-9DBA-6E6B-9A1E-FC01D01E5A4C}"/>
              </a:ext>
            </a:extLst>
          </p:cNvPr>
          <p:cNvSpPr txBox="1"/>
          <p:nvPr/>
        </p:nvSpPr>
        <p:spPr>
          <a:xfrm>
            <a:off x="311559" y="2372360"/>
            <a:ext cx="2526697" cy="95410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Middle mile </a:t>
            </a:r>
            <a:r>
              <a:rPr lang="en-US" dirty="0">
                <a:solidFill>
                  <a:schemeClr val="tx1"/>
                </a:solidFill>
              </a:rPr>
              <a:t>broadband infrastructure for Tribes and effectuating </a:t>
            </a:r>
            <a:r>
              <a:rPr lang="en-US" b="1" dirty="0">
                <a:solidFill>
                  <a:schemeClr val="tx1"/>
                </a:solidFill>
              </a:rPr>
              <a:t>last-mile</a:t>
            </a:r>
            <a:r>
              <a:rPr lang="en-US" dirty="0">
                <a:solidFill>
                  <a:schemeClr val="tx1"/>
                </a:solidFill>
              </a:rPr>
              <a:t> internet access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82C03E-A4A0-0B41-140C-075D6424E9CF}"/>
              </a:ext>
            </a:extLst>
          </p:cNvPr>
          <p:cNvSpPr txBox="1"/>
          <p:nvPr/>
        </p:nvSpPr>
        <p:spPr>
          <a:xfrm>
            <a:off x="250370" y="3600966"/>
            <a:ext cx="2649073" cy="738664"/>
          </a:xfrm>
          <a:prstGeom prst="rect">
            <a:avLst/>
          </a:prstGeom>
          <a:noFill/>
        </p:spPr>
        <p:txBody>
          <a:bodyPr wrap="square" numCol="1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Modernizes Indian Education by creating a private education network</a:t>
            </a:r>
          </a:p>
        </p:txBody>
      </p:sp>
    </p:spTree>
    <p:extLst>
      <p:ext uri="{BB962C8B-B14F-4D97-AF65-F5344CB8AC3E}">
        <p14:creationId xmlns:p14="http://schemas.microsoft.com/office/powerpoint/2010/main" val="1698550529"/>
      </p:ext>
    </p:extLst>
  </p:cSld>
  <p:clrMapOvr>
    <a:masterClrMapping/>
  </p:clrMapOvr>
</p:sld>
</file>

<file path=ppt/theme/theme1.xml><?xml version="1.0" encoding="utf-8"?>
<a:theme xmlns:a="http://schemas.openxmlformats.org/drawingml/2006/main" name="Permitting Council Mast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694</Words>
  <Application>Microsoft Office PowerPoint</Application>
  <PresentationFormat>On-screen Show (16:9)</PresentationFormat>
  <Paragraphs>136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EB Garamond</vt:lpstr>
      <vt:lpstr>Permitting Council Master</vt:lpstr>
      <vt:lpstr>Simple Light</vt:lpstr>
      <vt:lpstr>2_Simple Light</vt:lpstr>
      <vt:lpstr>1_Simple Light</vt:lpstr>
      <vt:lpstr> Bringing Clarity to the Federal Permitting Process for Broadband Projects through FAST-41</vt:lpstr>
      <vt:lpstr>Why Does FAST-41 and the Permitting Council Exist?</vt:lpstr>
      <vt:lpstr>FAST-41 Permitting Timetable Santa Fe Indian School Pueblo Education Network</vt:lpstr>
      <vt:lpstr>Benefits of FAST-41 Coverage</vt:lpstr>
      <vt:lpstr>The Permitting Council</vt:lpstr>
      <vt:lpstr>FAST-41 Sectors</vt:lpstr>
      <vt:lpstr>Eligibility: FAST-41 Project Criteria</vt:lpstr>
      <vt:lpstr>FAST-41 Covered Tribal Project  Santa Fe Indian School Pueblo Education Network</vt:lpstr>
      <vt:lpstr>FAST-41 Tribal Project  Santa Fe Indian School Pueblo Education Network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Run of Show (30 min)</dc:title>
  <dc:creator>PoQueenRivera</dc:creator>
  <cp:lastModifiedBy>Nectaria Kurth</cp:lastModifiedBy>
  <cp:revision>2</cp:revision>
  <dcterms:modified xsi:type="dcterms:W3CDTF">2023-12-13T05:33:19Z</dcterms:modified>
</cp:coreProperties>
</file>