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4"/>
  </p:sldMasterIdLst>
  <p:notesMasterIdLst>
    <p:notesMasterId r:id="rId20"/>
  </p:notesMasterIdLst>
  <p:handoutMasterIdLst>
    <p:handoutMasterId r:id="rId21"/>
  </p:handoutMasterIdLst>
  <p:sldIdLst>
    <p:sldId id="256" r:id="rId5"/>
    <p:sldId id="257" r:id="rId6"/>
    <p:sldId id="280" r:id="rId7"/>
    <p:sldId id="281" r:id="rId8"/>
    <p:sldId id="285" r:id="rId9"/>
    <p:sldId id="266" r:id="rId10"/>
    <p:sldId id="258" r:id="rId11"/>
    <p:sldId id="290" r:id="rId12"/>
    <p:sldId id="282" r:id="rId13"/>
    <p:sldId id="286" r:id="rId14"/>
    <p:sldId id="283" r:id="rId15"/>
    <p:sldId id="287" r:id="rId16"/>
    <p:sldId id="288" r:id="rId17"/>
    <p:sldId id="289" r:id="rId18"/>
    <p:sldId id="279" r:id="rId19"/>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Proxima Nova" panose="020B0604020202020204" charset="0"/>
      <p:regular r:id="rId28"/>
      <p:bold r:id="rId29"/>
      <p:italic r:id="rId30"/>
      <p:boldItalic r:id="rId31"/>
    </p:embeddedFont>
    <p:embeddedFont>
      <p:font typeface="Proxima Nova Rg" panose="0200050603000002000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2">
          <p15:clr>
            <a:srgbClr val="A4A3A4"/>
          </p15:clr>
        </p15:guide>
        <p15:guide id="2" pos="7272">
          <p15:clr>
            <a:srgbClr val="A4A3A4"/>
          </p15:clr>
        </p15:guide>
        <p15:guide id="3" orient="horz" pos="1128">
          <p15:clr>
            <a:srgbClr val="A4A3A4"/>
          </p15:clr>
        </p15:guide>
        <p15:guide id="4" orient="horz" pos="888">
          <p15:clr>
            <a:srgbClr val="A4A3A4"/>
          </p15:clr>
        </p15:guide>
        <p15:guide id="5" pos="600">
          <p15:clr>
            <a:srgbClr val="A4A3A4"/>
          </p15:clr>
        </p15:guide>
        <p15:guide id="6" pos="3384">
          <p15:clr>
            <a:srgbClr val="A4A3A4"/>
          </p15:clr>
        </p15:guide>
        <p15:guide id="7" orient="horz" pos="3792">
          <p15:clr>
            <a:srgbClr val="A4A3A4"/>
          </p15:clr>
        </p15:guide>
        <p15:guide id="8" orient="horz" pos="4008">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HePhpfphASvKx89b46y8EZFtG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8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p:restoredTop sz="94674"/>
  </p:normalViewPr>
  <p:slideViewPr>
    <p:cSldViewPr snapToGrid="0">
      <p:cViewPr varScale="1">
        <p:scale>
          <a:sx n="82" d="100"/>
          <a:sy n="82" d="100"/>
        </p:scale>
        <p:origin x="691" y="62"/>
      </p:cViewPr>
      <p:guideLst>
        <p:guide orient="horz" pos="552"/>
        <p:guide pos="7272"/>
        <p:guide orient="horz" pos="1128"/>
        <p:guide orient="horz" pos="888"/>
        <p:guide pos="600"/>
        <p:guide pos="3384"/>
        <p:guide orient="horz" pos="3792"/>
        <p:guide orient="horz" pos="4008"/>
      </p:guideLst>
    </p:cSldViewPr>
  </p:slideViewPr>
  <p:notesTextViewPr>
    <p:cViewPr>
      <p:scale>
        <a:sx n="1" d="1"/>
        <a:sy n="1" d="1"/>
      </p:scale>
      <p:origin x="0" y="0"/>
    </p:cViewPr>
  </p:notesTextViewPr>
  <p:notesViewPr>
    <p:cSldViewPr snapToGrid="0">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21"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40"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7CF872-9689-7E49-BB76-6675826617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B81360-2656-6F42-8C42-3425BC1510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F30B6-5205-FA42-8383-924D143E6CA6}" type="datetimeFigureOut">
              <a:rPr lang="en-US" smtClean="0"/>
              <a:t>12/12/2023</a:t>
            </a:fld>
            <a:endParaRPr lang="en-US"/>
          </a:p>
        </p:txBody>
      </p:sp>
      <p:sp>
        <p:nvSpPr>
          <p:cNvPr id="4" name="Footer Placeholder 3">
            <a:extLst>
              <a:ext uri="{FF2B5EF4-FFF2-40B4-BE49-F238E27FC236}">
                <a16:creationId xmlns:a16="http://schemas.microsoft.com/office/drawing/2014/main" id="{5A19A431-53A4-9048-A4E6-59C4B206B5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4DBC55-6EE8-484D-B52E-2C952E9D5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30C8C3-6BD5-2645-9C3D-DF58B77CB52F}" type="slidenum">
              <a:rPr lang="en-US" smtClean="0"/>
              <a:t>‹#›</a:t>
            </a:fld>
            <a:endParaRPr lang="en-US"/>
          </a:p>
        </p:txBody>
      </p:sp>
    </p:spTree>
    <p:extLst>
      <p:ext uri="{BB962C8B-B14F-4D97-AF65-F5344CB8AC3E}">
        <p14:creationId xmlns:p14="http://schemas.microsoft.com/office/powerpoint/2010/main" val="3467730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Presentation Opener Slide</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Layout (left)</a:t>
            </a:r>
            <a:endParaRPr/>
          </a:p>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164874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Basic Layout (right)</a:t>
            </a: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21214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Basic Layout (right)</a:t>
            </a: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Layout (left)</a:t>
            </a:r>
            <a:endParaRPr/>
          </a:p>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93005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Layout (left)</a:t>
            </a:r>
            <a:endParaRPr/>
          </a:p>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99901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Layout (left)</a:t>
            </a:r>
            <a:endParaRPr/>
          </a:p>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36962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Layout (left)</a:t>
            </a:r>
            <a:endParaRPr/>
          </a:p>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Basic Layout (left)</a:t>
            </a:r>
            <a:endParaRPr/>
          </a:p>
          <a:p>
            <a:pPr marL="0" lvl="0" indent="0" algn="l" rtl="0">
              <a:spcBef>
                <a:spcPts val="0"/>
              </a:spcBef>
              <a:spcAft>
                <a:spcPts val="0"/>
              </a:spcAft>
              <a:buNone/>
            </a:pPr>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Layout (left)</a:t>
            </a:r>
            <a:endParaRPr/>
          </a:p>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58220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Layout (left)</a:t>
            </a:r>
            <a:endParaRPr/>
          </a:p>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644034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2C5C-087C-4AE2-9D17-3FB3665BCF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D92E02-3CC5-42D7-9B56-E71DD828D4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7B07D-5047-4FEC-A96A-EF06AFA5D2A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E4CB00-B3A7-4AC3-B306-51F0ADC7C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2EE3F-855A-4760-BC2E-F33DDB5614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2031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E84E-EB5D-4053-96F9-41905C0DA2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BF2F9-D995-4119-8836-BCD791D331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AB88C-2F07-49F0-B355-82C00CA33F5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EF02DB-E385-41D7-A133-1531DC6B7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912BD-4999-4FA3-8DB3-4A201B6BCE0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2012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D2DC7-677A-47C6-8E25-233816CA41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AEAD9B-5A49-472C-8BBD-F246877D93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D4260-1D6D-455E-814C-2A2CD34C26E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CB41A08-BEDD-4C9A-826D-CE182D12D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4506-0F3F-4F6B-BE6F-150E5FDDF34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742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08A3-0195-4316-8324-DADC4E56A2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C9D12-51C4-4544-8DB2-9AC76B7392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F4A85-F087-4B8D-B450-F6D0D76FB43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2BCF92-A349-43FC-960F-4AA4538B0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C72FA-AB9E-40B3-9880-FB3B82026AE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573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D2BE-9D85-4AD4-A59A-C3FC05F89D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24CB12-9002-408A-B001-20B111FCDE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39CA74-1541-4082-B76B-2C8ADE5830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2833786-5519-4958-AA07-D8D873ECB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FFD6B-1AB8-4DFF-B260-3C6D8278D7E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73057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5B44-7CE7-49E4-AF47-3EC97D1E69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4448C-B298-4CF8-AE2D-58B825DFAC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F1DF22-7D04-41E7-99D4-2B25E91D3C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0B41F6-F5F8-40F5-926E-1D5CC83D818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CED8914-53EE-4C12-B9F8-54CAC5CE49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D5292-38B9-41B0-98D1-8F2791C5B3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281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1DFF-E311-4B31-9744-2CDEA9A913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242BE6-AA8D-43A4-BB68-8D44A6886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AF472A-5920-4AE2-8C5A-B077549522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18278E-3473-4AD1-9552-A0FAD9ECC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3C2BDE-6BE1-47A8-9DD2-C1A67A1353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D60613-DCB8-465B-B5BF-5DAFBA3EFC2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21E467A-6E1C-44FE-8FE7-2208FA61FB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57182B-462D-4A2D-AA06-B717D405747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5877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E317-A3AC-449F-B9BD-CD1C2A9D7A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9E1D79-503A-41CF-A7D0-204AB543502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7A843A-A6DA-4770-8F6A-629790A706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33FF0E-14F2-4568-81A9-53EE4A2EC75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07287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10F582-5D0E-48E7-85A7-432DE29086F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CDEDD8F-D267-49B4-ACFD-B0194E6040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69B0EB-EB8D-4EE8-A313-FA8B89518B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0019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C58C-3B25-4CE1-A532-B80A3948A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B716E-C201-4C80-A9D3-F3BC750BF4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50B0A7-1657-4958-B089-5392BC977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66FADC-C1D2-46E9-B501-D62DF290C37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B32BD4-1E05-4160-A652-6D3C665CF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9A51B-A0E2-4F6F-9EB8-935BFA6DFAC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082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54B3-AD55-48DD-90FA-512C132C2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736B6-0C89-4CBD-9A74-84E0D6692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64FBAE-5FE7-46DE-9715-671EC1628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E12211-003C-4AED-ABAA-D1DBAC0D3CB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C8B6519-A649-402A-B715-A13437F09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72CFC-EE53-483B-BD87-029FACFBC8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451069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59614-8EF7-4A8E-8683-38993FFA9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2B7195-48F6-4212-AEBC-029B6B77CE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081CC-ADC4-41C9-98FA-ABB1C53D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1EE59E5-F4CD-4C1A-ADE0-0FE6DBD83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E847A-6154-4B26-8736-FBF86F9490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2160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bq.gov/technology-innovation/broadband-office"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9189570" y="-87085"/>
            <a:ext cx="3002430" cy="697774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a:p>
        </p:txBody>
      </p:sp>
      <p:pic>
        <p:nvPicPr>
          <p:cNvPr id="91" name="Google Shape;91;p1"/>
          <p:cNvPicPr preferRelativeResize="0"/>
          <p:nvPr/>
        </p:nvPicPr>
        <p:blipFill rotWithShape="1">
          <a:blip r:embed="rId3">
            <a:alphaModFix/>
          </a:blip>
          <a:srcRect/>
          <a:stretch/>
        </p:blipFill>
        <p:spPr>
          <a:xfrm>
            <a:off x="404440" y="13351"/>
            <a:ext cx="2064443" cy="1595251"/>
          </a:xfrm>
          <a:prstGeom prst="rect">
            <a:avLst/>
          </a:prstGeom>
          <a:noFill/>
          <a:ln>
            <a:noFill/>
          </a:ln>
        </p:spPr>
      </p:pic>
      <p:sp>
        <p:nvSpPr>
          <p:cNvPr id="93" name="Google Shape;93;p1"/>
          <p:cNvSpPr/>
          <p:nvPr/>
        </p:nvSpPr>
        <p:spPr>
          <a:xfrm>
            <a:off x="936796" y="3785407"/>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p:cNvSpPr txBox="1"/>
          <p:nvPr/>
        </p:nvSpPr>
        <p:spPr>
          <a:xfrm>
            <a:off x="821345" y="1779643"/>
            <a:ext cx="7259527" cy="1268240"/>
          </a:xfrm>
          <a:prstGeom prst="rect">
            <a:avLst/>
          </a:prstGeom>
          <a:noFill/>
          <a:ln>
            <a:noFill/>
          </a:ln>
        </p:spPr>
        <p:txBody>
          <a:bodyPr spcFirstLastPara="1" wrap="square" lIns="91425" tIns="45700" rIns="91425" bIns="45700" anchor="b" anchorCtr="0">
            <a:normAutofit fontScale="85000" lnSpcReduction="10000"/>
          </a:bodyPr>
          <a:lstStyle/>
          <a:p>
            <a:pPr lvl="0">
              <a:buClr>
                <a:schemeClr val="dk1"/>
              </a:buClr>
              <a:buSzPts val="6000"/>
            </a:pPr>
            <a:r>
              <a:rPr lang="en-US" sz="6000" b="1" dirty="0">
                <a:solidFill>
                  <a:schemeClr val="dk1"/>
                </a:solidFill>
                <a:latin typeface="Proxima Nova Extrabold"/>
                <a:ea typeface="Proxima Nova Extrabold"/>
                <a:cs typeface="Proxima Nova Extrabold"/>
                <a:sym typeface="Proxima Nova Extrabold"/>
              </a:rPr>
              <a:t>City of Albuquerque’s</a:t>
            </a:r>
            <a:endParaRPr sz="6000" b="0" u="none" dirty="0">
              <a:solidFill>
                <a:schemeClr val="dk1"/>
              </a:solidFill>
              <a:latin typeface="Calibri"/>
              <a:ea typeface="Calibri"/>
              <a:cs typeface="Calibri"/>
              <a:sym typeface="Calibri"/>
            </a:endParaRPr>
          </a:p>
        </p:txBody>
      </p:sp>
      <p:sp>
        <p:nvSpPr>
          <p:cNvPr id="9" name="Google Shape;105;p2">
            <a:extLst>
              <a:ext uri="{FF2B5EF4-FFF2-40B4-BE49-F238E27FC236}">
                <a16:creationId xmlns:a16="http://schemas.microsoft.com/office/drawing/2014/main" id="{0B9F4D6C-A3C8-485A-8E08-FF0AD78F6248}"/>
              </a:ext>
            </a:extLst>
          </p:cNvPr>
          <p:cNvSpPr txBox="1">
            <a:spLocks/>
          </p:cNvSpPr>
          <p:nvPr/>
        </p:nvSpPr>
        <p:spPr>
          <a:xfrm>
            <a:off x="821386" y="2773717"/>
            <a:ext cx="7637511" cy="1114956"/>
          </a:xfrm>
          <a:prstGeom prst="rect">
            <a:avLst/>
          </a:prstGeom>
          <a:noFill/>
          <a:ln>
            <a:noFill/>
          </a:ln>
        </p:spPr>
        <p:txBody>
          <a:bodyPr spcFirstLastPara="1" vert="horz" wrap="square" lIns="91425" tIns="45700" rIns="91425" bIns="4570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4400"/>
            </a:pPr>
            <a:r>
              <a:rPr lang="en-US" sz="3000" b="1" dirty="0">
                <a:solidFill>
                  <a:srgbClr val="7030A0"/>
                </a:solidFill>
                <a:latin typeface="Proxima Nova Extrabold"/>
                <a:ea typeface="Proxima Nova Extrabold"/>
                <a:cs typeface="Proxima Nova Extrabold"/>
                <a:sym typeface="Proxima Nova Extrabold"/>
              </a:rPr>
              <a:t>First-ever Broadband Office</a:t>
            </a:r>
          </a:p>
          <a:p>
            <a:pPr algn="l">
              <a:spcBef>
                <a:spcPts val="0"/>
              </a:spcBef>
              <a:buClr>
                <a:schemeClr val="dk1"/>
              </a:buClr>
              <a:buSzPts val="4400"/>
            </a:pPr>
            <a:r>
              <a:rPr lang="en-US" sz="1400" b="1" dirty="0">
                <a:solidFill>
                  <a:srgbClr val="7030A0"/>
                </a:solidFill>
                <a:latin typeface="Proxima Nova Extrabold"/>
                <a:ea typeface="Proxima Nova Extrabold"/>
                <a:cs typeface="Proxima Nova Extrabold"/>
                <a:sym typeface="Proxima Nova Extrabold"/>
              </a:rPr>
              <a:t>Established 2022  </a:t>
            </a:r>
            <a:endParaRPr lang="en-US" sz="1400" dirty="0">
              <a:solidFill>
                <a:srgbClr val="7030A0"/>
              </a:solidFill>
            </a:endParaRPr>
          </a:p>
        </p:txBody>
      </p:sp>
      <p:sp>
        <p:nvSpPr>
          <p:cNvPr id="12" name="Google Shape;302;p17">
            <a:extLst>
              <a:ext uri="{FF2B5EF4-FFF2-40B4-BE49-F238E27FC236}">
                <a16:creationId xmlns:a16="http://schemas.microsoft.com/office/drawing/2014/main" id="{E8D37D80-1B2F-4947-889C-09CD4A0D6234}"/>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1</a:t>
            </a:r>
            <a:endParaRPr dirty="0"/>
          </a:p>
        </p:txBody>
      </p:sp>
      <p:pic>
        <p:nvPicPr>
          <p:cNvPr id="3" name="Picture 2">
            <a:extLst>
              <a:ext uri="{FF2B5EF4-FFF2-40B4-BE49-F238E27FC236}">
                <a16:creationId xmlns:a16="http://schemas.microsoft.com/office/drawing/2014/main" id="{70A16954-B9D3-4F23-A0A1-02FDAE505E90}"/>
              </a:ext>
            </a:extLst>
          </p:cNvPr>
          <p:cNvPicPr>
            <a:picLocks noChangeAspect="1"/>
          </p:cNvPicPr>
          <p:nvPr/>
        </p:nvPicPr>
        <p:blipFill>
          <a:blip r:embed="rId4"/>
          <a:stretch>
            <a:fillRect/>
          </a:stretch>
        </p:blipFill>
        <p:spPr>
          <a:xfrm>
            <a:off x="1492557" y="3888672"/>
            <a:ext cx="4635728" cy="1606606"/>
          </a:xfrm>
          <a:prstGeom prst="rect">
            <a:avLst/>
          </a:prstGeom>
        </p:spPr>
      </p:pic>
      <p:pic>
        <p:nvPicPr>
          <p:cNvPr id="4" name="Picture 3">
            <a:extLst>
              <a:ext uri="{FF2B5EF4-FFF2-40B4-BE49-F238E27FC236}">
                <a16:creationId xmlns:a16="http://schemas.microsoft.com/office/drawing/2014/main" id="{D1C6215D-ECA5-49B9-9EB7-C31B7DA456FE}"/>
              </a:ext>
            </a:extLst>
          </p:cNvPr>
          <p:cNvPicPr>
            <a:picLocks noChangeAspect="1"/>
          </p:cNvPicPr>
          <p:nvPr/>
        </p:nvPicPr>
        <p:blipFill>
          <a:blip r:embed="rId5"/>
          <a:stretch>
            <a:fillRect/>
          </a:stretch>
        </p:blipFill>
        <p:spPr>
          <a:xfrm>
            <a:off x="6096000" y="3625361"/>
            <a:ext cx="2614474" cy="26144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p:nvPr/>
        </p:nvSpPr>
        <p:spPr>
          <a:xfrm>
            <a:off x="6464346" y="5719"/>
            <a:ext cx="5760203" cy="67107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11"/>
          <p:cNvPicPr preferRelativeResize="0"/>
          <p:nvPr/>
        </p:nvPicPr>
        <p:blipFill rotWithShape="1">
          <a:blip r:embed="rId3">
            <a:alphaModFix/>
          </a:blip>
          <a:srcRect/>
          <a:stretch/>
        </p:blipFill>
        <p:spPr>
          <a:xfrm>
            <a:off x="10314482" y="-70714"/>
            <a:ext cx="2064443" cy="1595251"/>
          </a:xfrm>
          <a:prstGeom prst="rect">
            <a:avLst/>
          </a:prstGeom>
          <a:noFill/>
          <a:ln>
            <a:noFill/>
          </a:ln>
        </p:spPr>
      </p:pic>
      <p:sp>
        <p:nvSpPr>
          <p:cNvPr id="225" name="Google Shape;225;p11"/>
          <p:cNvSpPr txBox="1">
            <a:spLocks noGrp="1"/>
          </p:cNvSpPr>
          <p:nvPr>
            <p:ph type="title"/>
          </p:nvPr>
        </p:nvSpPr>
        <p:spPr>
          <a:xfrm>
            <a:off x="871036" y="605647"/>
            <a:ext cx="7809418" cy="728459"/>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sz="3600" b="1" dirty="0">
                <a:latin typeface="Proxima Nova Extrabold"/>
                <a:sym typeface="Proxima Nova Extrabold"/>
              </a:rPr>
              <a:t>Adoption and Use </a:t>
            </a:r>
            <a:endParaRPr sz="2700" dirty="0"/>
          </a:p>
        </p:txBody>
      </p:sp>
      <p:sp>
        <p:nvSpPr>
          <p:cNvPr id="226" name="Google Shape;226;p11"/>
          <p:cNvSpPr/>
          <p:nvPr/>
        </p:nvSpPr>
        <p:spPr>
          <a:xfrm>
            <a:off x="968830" y="43924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1"/>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02;p17">
            <a:extLst>
              <a:ext uri="{FF2B5EF4-FFF2-40B4-BE49-F238E27FC236}">
                <a16:creationId xmlns:a16="http://schemas.microsoft.com/office/drawing/2014/main" id="{1BA9AC31-61AF-4296-BD39-4A2B7915A303}"/>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6</a:t>
            </a:r>
            <a:endParaRPr dirty="0"/>
          </a:p>
        </p:txBody>
      </p:sp>
      <p:pic>
        <p:nvPicPr>
          <p:cNvPr id="3" name="Picture 2">
            <a:extLst>
              <a:ext uri="{FF2B5EF4-FFF2-40B4-BE49-F238E27FC236}">
                <a16:creationId xmlns:a16="http://schemas.microsoft.com/office/drawing/2014/main" id="{1D3730CB-ABC7-4150-9745-1CD7403A6078}"/>
              </a:ext>
            </a:extLst>
          </p:cNvPr>
          <p:cNvPicPr>
            <a:picLocks noChangeAspect="1"/>
          </p:cNvPicPr>
          <p:nvPr/>
        </p:nvPicPr>
        <p:blipFill>
          <a:blip r:embed="rId4"/>
          <a:stretch>
            <a:fillRect/>
          </a:stretch>
        </p:blipFill>
        <p:spPr>
          <a:xfrm>
            <a:off x="562152" y="1524537"/>
            <a:ext cx="10921927" cy="4055171"/>
          </a:xfrm>
          <a:prstGeom prst="rect">
            <a:avLst/>
          </a:prstGeom>
        </p:spPr>
      </p:pic>
    </p:spTree>
    <p:extLst>
      <p:ext uri="{BB962C8B-B14F-4D97-AF65-F5344CB8AC3E}">
        <p14:creationId xmlns:p14="http://schemas.microsoft.com/office/powerpoint/2010/main" val="4184986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p:nvPr/>
        </p:nvSpPr>
        <p:spPr>
          <a:xfrm>
            <a:off x="6434884" y="-31801"/>
            <a:ext cx="5760203" cy="67107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11"/>
          <p:cNvPicPr preferRelativeResize="0"/>
          <p:nvPr/>
        </p:nvPicPr>
        <p:blipFill rotWithShape="1">
          <a:blip r:embed="rId3">
            <a:alphaModFix/>
          </a:blip>
          <a:srcRect/>
          <a:stretch/>
        </p:blipFill>
        <p:spPr>
          <a:xfrm>
            <a:off x="10049435" y="339140"/>
            <a:ext cx="2064443" cy="1595251"/>
          </a:xfrm>
          <a:prstGeom prst="rect">
            <a:avLst/>
          </a:prstGeom>
          <a:noFill/>
          <a:ln>
            <a:noFill/>
          </a:ln>
        </p:spPr>
      </p:pic>
      <p:sp>
        <p:nvSpPr>
          <p:cNvPr id="225" name="Google Shape;225;p11"/>
          <p:cNvSpPr txBox="1">
            <a:spLocks noGrp="1"/>
          </p:cNvSpPr>
          <p:nvPr>
            <p:ph type="title"/>
          </p:nvPr>
        </p:nvSpPr>
        <p:spPr>
          <a:xfrm>
            <a:off x="267813" y="567598"/>
            <a:ext cx="7809418" cy="728459"/>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400"/>
            </a:pPr>
            <a:r>
              <a:rPr lang="en-US" sz="3600" b="1" dirty="0">
                <a:latin typeface="Proxima Nova Extrabold"/>
                <a:ea typeface="Proxima Nova Extrabold"/>
                <a:cs typeface="Proxima Nova Extrabold"/>
                <a:sym typeface="Proxima Nova Extrabold"/>
              </a:rPr>
              <a:t>FCC’s Affordable Connectivity Program</a:t>
            </a:r>
            <a:br>
              <a:rPr lang="en-US" sz="3600" b="1" dirty="0">
                <a:latin typeface="Proxima Nova Extrabold"/>
                <a:ea typeface="Proxima Nova Extrabold"/>
                <a:cs typeface="Proxima Nova Extrabold"/>
                <a:sym typeface="Proxima Nova Extrabold"/>
              </a:rPr>
            </a:br>
            <a:r>
              <a:rPr lang="en-US" sz="2700" b="1" dirty="0">
                <a:latin typeface="Proxima Nova Extrabold"/>
                <a:ea typeface="Proxima Nova Extrabold"/>
                <a:cs typeface="Proxima Nova Extrabold"/>
                <a:sym typeface="Proxima Nova Extrabold"/>
              </a:rPr>
              <a:t>$30 a month discount on internet </a:t>
            </a:r>
            <a:endParaRPr sz="2700" dirty="0"/>
          </a:p>
        </p:txBody>
      </p:sp>
      <p:sp>
        <p:nvSpPr>
          <p:cNvPr id="227" name="Google Shape;227;p11"/>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02;p17">
            <a:extLst>
              <a:ext uri="{FF2B5EF4-FFF2-40B4-BE49-F238E27FC236}">
                <a16:creationId xmlns:a16="http://schemas.microsoft.com/office/drawing/2014/main" id="{1BA9AC31-61AF-4296-BD39-4A2B7915A303}"/>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9</a:t>
            </a:r>
            <a:endParaRPr dirty="0"/>
          </a:p>
        </p:txBody>
      </p:sp>
      <p:pic>
        <p:nvPicPr>
          <p:cNvPr id="8" name="Picture 7">
            <a:extLst>
              <a:ext uri="{FF2B5EF4-FFF2-40B4-BE49-F238E27FC236}">
                <a16:creationId xmlns:a16="http://schemas.microsoft.com/office/drawing/2014/main" id="{2806DE9F-C41D-4E3E-A8CF-767787D2AA9E}"/>
              </a:ext>
            </a:extLst>
          </p:cNvPr>
          <p:cNvPicPr>
            <a:picLocks noChangeAspect="1"/>
          </p:cNvPicPr>
          <p:nvPr/>
        </p:nvPicPr>
        <p:blipFill>
          <a:blip r:embed="rId4"/>
          <a:stretch>
            <a:fillRect/>
          </a:stretch>
        </p:blipFill>
        <p:spPr>
          <a:xfrm>
            <a:off x="806671" y="1610652"/>
            <a:ext cx="4797099" cy="4938797"/>
          </a:xfrm>
          <a:prstGeom prst="rect">
            <a:avLst/>
          </a:prstGeom>
        </p:spPr>
      </p:pic>
      <p:pic>
        <p:nvPicPr>
          <p:cNvPr id="10" name="Picture 9">
            <a:extLst>
              <a:ext uri="{FF2B5EF4-FFF2-40B4-BE49-F238E27FC236}">
                <a16:creationId xmlns:a16="http://schemas.microsoft.com/office/drawing/2014/main" id="{19DE3DD0-9347-45D4-BFB1-A358C8FF6A1A}"/>
              </a:ext>
            </a:extLst>
          </p:cNvPr>
          <p:cNvPicPr>
            <a:picLocks noChangeAspect="1"/>
          </p:cNvPicPr>
          <p:nvPr/>
        </p:nvPicPr>
        <p:blipFill>
          <a:blip r:embed="rId5"/>
          <a:stretch>
            <a:fillRect/>
          </a:stretch>
        </p:blipFill>
        <p:spPr>
          <a:xfrm>
            <a:off x="6516095" y="1879153"/>
            <a:ext cx="5597783" cy="3816670"/>
          </a:xfrm>
          <a:prstGeom prst="rect">
            <a:avLst/>
          </a:prstGeom>
        </p:spPr>
      </p:pic>
    </p:spTree>
    <p:extLst>
      <p:ext uri="{BB962C8B-B14F-4D97-AF65-F5344CB8AC3E}">
        <p14:creationId xmlns:p14="http://schemas.microsoft.com/office/powerpoint/2010/main" val="2844002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5C134F7-B245-42C7-93B2-A3B4ADF91EB5}"/>
              </a:ext>
            </a:extLst>
          </p:cNvPr>
          <p:cNvPicPr>
            <a:picLocks noGrp="1" noChangeAspect="1"/>
          </p:cNvPicPr>
          <p:nvPr>
            <p:ph sz="half" idx="1"/>
          </p:nvPr>
        </p:nvPicPr>
        <p:blipFill>
          <a:blip r:embed="rId2"/>
          <a:stretch>
            <a:fillRect/>
          </a:stretch>
        </p:blipFill>
        <p:spPr>
          <a:xfrm>
            <a:off x="452104" y="480065"/>
            <a:ext cx="11287791" cy="5897870"/>
          </a:xfrm>
        </p:spPr>
      </p:pic>
    </p:spTree>
    <p:extLst>
      <p:ext uri="{BB962C8B-B14F-4D97-AF65-F5344CB8AC3E}">
        <p14:creationId xmlns:p14="http://schemas.microsoft.com/office/powerpoint/2010/main" val="47526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ACA7-BBEF-456A-B48D-415441212465}"/>
              </a:ext>
            </a:extLst>
          </p:cNvPr>
          <p:cNvSpPr>
            <a:spLocks noGrp="1"/>
          </p:cNvSpPr>
          <p:nvPr>
            <p:ph type="title"/>
          </p:nvPr>
        </p:nvSpPr>
        <p:spPr/>
        <p:txBody>
          <a:bodyPr/>
          <a:lstStyle/>
          <a:p>
            <a:r>
              <a:rPr lang="en-US" b="1" dirty="0">
                <a:latin typeface="Proxima Nova Extrabold"/>
                <a:sym typeface="Proxima Nova Extrabold"/>
              </a:rPr>
              <a:t>Digital Equity</a:t>
            </a:r>
            <a:endParaRPr lang="en-US" dirty="0"/>
          </a:p>
        </p:txBody>
      </p:sp>
      <p:sp>
        <p:nvSpPr>
          <p:cNvPr id="3" name="Content Placeholder 2">
            <a:extLst>
              <a:ext uri="{FF2B5EF4-FFF2-40B4-BE49-F238E27FC236}">
                <a16:creationId xmlns:a16="http://schemas.microsoft.com/office/drawing/2014/main" id="{F85D6C1F-45EA-40F3-826E-E2F68BA1D67E}"/>
              </a:ext>
            </a:extLst>
          </p:cNvPr>
          <p:cNvSpPr>
            <a:spLocks noGrp="1"/>
          </p:cNvSpPr>
          <p:nvPr>
            <p:ph sz="half" idx="1"/>
          </p:nvPr>
        </p:nvSpPr>
        <p:spPr/>
        <p:txBody>
          <a:bodyPr>
            <a:normAutofit fontScale="85000" lnSpcReduction="10000"/>
          </a:bodyPr>
          <a:lstStyle/>
          <a:p>
            <a:pPr marL="0" indent="0">
              <a:buNone/>
            </a:pPr>
            <a:r>
              <a:rPr lang="en-US" dirty="0"/>
              <a:t>Digital equity is only achieved when all residents, regardless of their income, education, or background, have access to high-quality affordable broadband internet services, devices and digital literacy resources.  Even then, digital equity will mean something different for each person and each household. At the core of digital equity, is the ability to live our lives with dignity. </a:t>
            </a:r>
          </a:p>
          <a:p>
            <a:pPr marL="0" indent="0">
              <a:buNone/>
            </a:pPr>
            <a:endParaRPr lang="en-US" dirty="0"/>
          </a:p>
          <a:p>
            <a:pPr marL="0" indent="0">
              <a:buNone/>
            </a:pPr>
            <a:r>
              <a:rPr lang="en-US" sz="1600" dirty="0"/>
              <a:t>Catherine Nicolaou</a:t>
            </a:r>
          </a:p>
          <a:p>
            <a:pPr marL="0" indent="0">
              <a:buNone/>
            </a:pPr>
            <a:r>
              <a:rPr lang="en-US" sz="1600" dirty="0"/>
              <a:t>City of Albuquerque</a:t>
            </a:r>
          </a:p>
          <a:p>
            <a:pPr marL="0" indent="0">
              <a:buNone/>
            </a:pPr>
            <a:r>
              <a:rPr lang="en-US" sz="1600" dirty="0"/>
              <a:t>Broadband Program Manager</a:t>
            </a:r>
          </a:p>
          <a:p>
            <a:endParaRPr lang="en-US" dirty="0"/>
          </a:p>
        </p:txBody>
      </p:sp>
      <p:pic>
        <p:nvPicPr>
          <p:cNvPr id="6" name="Content Placeholder 5">
            <a:extLst>
              <a:ext uri="{FF2B5EF4-FFF2-40B4-BE49-F238E27FC236}">
                <a16:creationId xmlns:a16="http://schemas.microsoft.com/office/drawing/2014/main" id="{40A65EE3-66C6-4CD6-900D-F58436F55F54}"/>
              </a:ext>
            </a:extLst>
          </p:cNvPr>
          <p:cNvPicPr>
            <a:picLocks noGrp="1" noChangeAspect="1"/>
          </p:cNvPicPr>
          <p:nvPr>
            <p:ph sz="half" idx="2"/>
          </p:nvPr>
        </p:nvPicPr>
        <p:blipFill>
          <a:blip r:embed="rId2"/>
          <a:stretch>
            <a:fillRect/>
          </a:stretch>
        </p:blipFill>
        <p:spPr>
          <a:xfrm>
            <a:off x="6220498" y="1825625"/>
            <a:ext cx="5085003" cy="4351338"/>
          </a:xfrm>
        </p:spPr>
      </p:pic>
      <p:pic>
        <p:nvPicPr>
          <p:cNvPr id="7" name="Picture 6">
            <a:extLst>
              <a:ext uri="{FF2B5EF4-FFF2-40B4-BE49-F238E27FC236}">
                <a16:creationId xmlns:a16="http://schemas.microsoft.com/office/drawing/2014/main" id="{A045869A-CFC7-4872-BA39-92A412A0BE7C}"/>
              </a:ext>
            </a:extLst>
          </p:cNvPr>
          <p:cNvPicPr>
            <a:picLocks noChangeAspect="1"/>
          </p:cNvPicPr>
          <p:nvPr/>
        </p:nvPicPr>
        <p:blipFill>
          <a:blip r:embed="rId3"/>
          <a:stretch>
            <a:fillRect/>
          </a:stretch>
        </p:blipFill>
        <p:spPr>
          <a:xfrm>
            <a:off x="936800" y="522527"/>
            <a:ext cx="695004" cy="158510"/>
          </a:xfrm>
          <a:prstGeom prst="rect">
            <a:avLst/>
          </a:prstGeom>
        </p:spPr>
      </p:pic>
    </p:spTree>
    <p:extLst>
      <p:ext uri="{BB962C8B-B14F-4D97-AF65-F5344CB8AC3E}">
        <p14:creationId xmlns:p14="http://schemas.microsoft.com/office/powerpoint/2010/main" val="3086351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03DA-9F23-4B08-B69C-8B24C2E277BF}"/>
              </a:ext>
            </a:extLst>
          </p:cNvPr>
          <p:cNvSpPr>
            <a:spLocks noGrp="1"/>
          </p:cNvSpPr>
          <p:nvPr>
            <p:ph type="title"/>
          </p:nvPr>
        </p:nvSpPr>
        <p:spPr>
          <a:xfrm>
            <a:off x="838200" y="365126"/>
            <a:ext cx="10515600" cy="744584"/>
          </a:xfrm>
        </p:spPr>
        <p:txBody>
          <a:bodyPr/>
          <a:lstStyle/>
          <a:p>
            <a:r>
              <a:rPr lang="en-US" b="1" dirty="0">
                <a:latin typeface="Proxima Nova Extrabold"/>
                <a:sym typeface="Proxima Nova Extrabold"/>
              </a:rPr>
              <a:t>How you can help</a:t>
            </a:r>
            <a:r>
              <a:rPr lang="en-US" dirty="0"/>
              <a:t> </a:t>
            </a:r>
          </a:p>
        </p:txBody>
      </p:sp>
      <p:pic>
        <p:nvPicPr>
          <p:cNvPr id="11" name="Content Placeholder 10">
            <a:extLst>
              <a:ext uri="{FF2B5EF4-FFF2-40B4-BE49-F238E27FC236}">
                <a16:creationId xmlns:a16="http://schemas.microsoft.com/office/drawing/2014/main" id="{EA522C92-75D3-4A17-AA4B-7E353C49CA84}"/>
              </a:ext>
            </a:extLst>
          </p:cNvPr>
          <p:cNvPicPr>
            <a:picLocks noGrp="1" noChangeAspect="1"/>
          </p:cNvPicPr>
          <p:nvPr>
            <p:ph sz="half" idx="2"/>
          </p:nvPr>
        </p:nvPicPr>
        <p:blipFill>
          <a:blip r:embed="rId2"/>
          <a:stretch>
            <a:fillRect/>
          </a:stretch>
        </p:blipFill>
        <p:spPr>
          <a:xfrm>
            <a:off x="6919558" y="3647143"/>
            <a:ext cx="4546873" cy="2931210"/>
          </a:xfrm>
        </p:spPr>
      </p:pic>
      <p:sp>
        <p:nvSpPr>
          <p:cNvPr id="8" name="Content Placeholder 7">
            <a:extLst>
              <a:ext uri="{FF2B5EF4-FFF2-40B4-BE49-F238E27FC236}">
                <a16:creationId xmlns:a16="http://schemas.microsoft.com/office/drawing/2014/main" id="{6930FE54-E5F6-4BA5-93E5-50E44A16B7B6}"/>
              </a:ext>
            </a:extLst>
          </p:cNvPr>
          <p:cNvSpPr>
            <a:spLocks noGrp="1"/>
          </p:cNvSpPr>
          <p:nvPr>
            <p:ph sz="half" idx="1"/>
          </p:nvPr>
        </p:nvSpPr>
        <p:spPr>
          <a:xfrm>
            <a:off x="838200" y="1253331"/>
            <a:ext cx="5181600" cy="4351338"/>
          </a:xfrm>
        </p:spPr>
        <p:txBody>
          <a:bodyPr/>
          <a:lstStyle/>
          <a:p>
            <a:r>
              <a:rPr lang="en-US" dirty="0">
                <a:hlinkClick r:id="rId3"/>
              </a:rPr>
              <a:t>Broadband Office — City of Albuquerque (cabq.gov)</a:t>
            </a:r>
            <a:endParaRPr lang="en-US" dirty="0"/>
          </a:p>
        </p:txBody>
      </p:sp>
      <p:pic>
        <p:nvPicPr>
          <p:cNvPr id="9" name="Picture 8">
            <a:extLst>
              <a:ext uri="{FF2B5EF4-FFF2-40B4-BE49-F238E27FC236}">
                <a16:creationId xmlns:a16="http://schemas.microsoft.com/office/drawing/2014/main" id="{492A42DD-5566-4284-8916-1E1517E83400}"/>
              </a:ext>
            </a:extLst>
          </p:cNvPr>
          <p:cNvPicPr>
            <a:picLocks noChangeAspect="1"/>
          </p:cNvPicPr>
          <p:nvPr/>
        </p:nvPicPr>
        <p:blipFill>
          <a:blip r:embed="rId4"/>
          <a:stretch>
            <a:fillRect/>
          </a:stretch>
        </p:blipFill>
        <p:spPr>
          <a:xfrm>
            <a:off x="484391" y="2640201"/>
            <a:ext cx="5535409" cy="3618556"/>
          </a:xfrm>
          <a:prstGeom prst="rect">
            <a:avLst/>
          </a:prstGeom>
        </p:spPr>
      </p:pic>
      <p:pic>
        <p:nvPicPr>
          <p:cNvPr id="13" name="Picture 12">
            <a:extLst>
              <a:ext uri="{FF2B5EF4-FFF2-40B4-BE49-F238E27FC236}">
                <a16:creationId xmlns:a16="http://schemas.microsoft.com/office/drawing/2014/main" id="{856C353A-B387-4710-A652-A98AE5CD805C}"/>
              </a:ext>
            </a:extLst>
          </p:cNvPr>
          <p:cNvPicPr>
            <a:picLocks noChangeAspect="1"/>
          </p:cNvPicPr>
          <p:nvPr/>
        </p:nvPicPr>
        <p:blipFill>
          <a:blip r:embed="rId5"/>
          <a:stretch>
            <a:fillRect/>
          </a:stretch>
        </p:blipFill>
        <p:spPr>
          <a:xfrm>
            <a:off x="6172202" y="555628"/>
            <a:ext cx="6019798" cy="3438941"/>
          </a:xfrm>
          <a:prstGeom prst="rect">
            <a:avLst/>
          </a:prstGeom>
        </p:spPr>
      </p:pic>
    </p:spTree>
    <p:extLst>
      <p:ext uri="{BB962C8B-B14F-4D97-AF65-F5344CB8AC3E}">
        <p14:creationId xmlns:p14="http://schemas.microsoft.com/office/powerpoint/2010/main" val="189741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5" name="Google Shape;105;p2"/>
          <p:cNvSpPr txBox="1">
            <a:spLocks noGrp="1"/>
          </p:cNvSpPr>
          <p:nvPr>
            <p:ph type="title"/>
          </p:nvPr>
        </p:nvSpPr>
        <p:spPr>
          <a:xfrm>
            <a:off x="846171" y="482088"/>
            <a:ext cx="10515600" cy="1325563"/>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b="1" dirty="0">
                <a:latin typeface="Proxima Nova Extrabold"/>
                <a:ea typeface="Proxima Nova Extrabold"/>
                <a:cs typeface="Proxima Nova Extrabold"/>
                <a:sym typeface="Proxima Nova Extrabold"/>
              </a:rPr>
              <a:t>Questions</a:t>
            </a:r>
            <a:endParaRPr dirty="0"/>
          </a:p>
        </p:txBody>
      </p:sp>
      <p:sp>
        <p:nvSpPr>
          <p:cNvPr id="101" name="Google Shape;101;p2"/>
          <p:cNvSpPr txBox="1">
            <a:spLocks noGrp="1"/>
          </p:cNvSpPr>
          <p:nvPr>
            <p:ph sz="half" idx="1"/>
          </p:nvPr>
        </p:nvSpPr>
        <p:spPr>
          <a:xfrm>
            <a:off x="6362700" y="2395909"/>
            <a:ext cx="5181600" cy="3122277"/>
          </a:xfrm>
          <a:prstGeom prst="rect">
            <a:avLst/>
          </a:prstGeom>
          <a:noFill/>
          <a:ln>
            <a:noFill/>
          </a:ln>
        </p:spPr>
        <p:txBody>
          <a:bodyPr spcFirstLastPara="1" wrap="square" lIns="91425" tIns="45700" rIns="91425" bIns="45700" anchor="t" anchorCtr="0">
            <a:noAutofit/>
          </a:bodyPr>
          <a:lstStyle/>
          <a:p>
            <a:pPr marL="0" lvl="0" indent="0">
              <a:lnSpc>
                <a:spcPct val="120000"/>
              </a:lnSpc>
              <a:spcBef>
                <a:spcPts val="0"/>
              </a:spcBef>
              <a:buClr>
                <a:schemeClr val="dk1"/>
              </a:buClr>
              <a:buSzPts val="1800"/>
              <a:buNone/>
            </a:pPr>
            <a:br>
              <a:rPr lang="en-US" sz="1200" dirty="0">
                <a:latin typeface="Proxima Nova Rg" panose="02000506030000020004" pitchFamily="50" charset="0"/>
                <a:ea typeface="Proxima Nova"/>
                <a:cs typeface="Proxima Nova"/>
                <a:sym typeface="Proxima Nova"/>
              </a:rPr>
            </a:br>
            <a:endParaRPr lang="en-US" sz="1200" dirty="0">
              <a:latin typeface="Proxima Nova Rg" panose="02000506030000020004" pitchFamily="50" charset="0"/>
              <a:ea typeface="Proxima Nova"/>
              <a:cs typeface="Proxima Nova"/>
              <a:sym typeface="Proxima Nova"/>
            </a:endParaRPr>
          </a:p>
          <a:p>
            <a:pPr marL="0" indent="0">
              <a:lnSpc>
                <a:spcPct val="120000"/>
              </a:lnSpc>
              <a:spcBef>
                <a:spcPts val="0"/>
              </a:spcBef>
              <a:buClr>
                <a:schemeClr val="dk1"/>
              </a:buClr>
              <a:buSzPts val="1800"/>
              <a:buNone/>
            </a:pPr>
            <a:r>
              <a:rPr lang="en-US" sz="1800" b="1" dirty="0">
                <a:latin typeface="Proxima Nova"/>
                <a:ea typeface="Proxima Nova"/>
                <a:cs typeface="Proxima Nova"/>
                <a:sym typeface="Proxima Nova"/>
              </a:rPr>
              <a:t>Catherine Nicolaou</a:t>
            </a:r>
            <a:r>
              <a:rPr lang="en-US" sz="1800" b="1" dirty="0">
                <a:latin typeface="Proxima Nova" panose="02000506030000020004" pitchFamily="50" charset="0"/>
                <a:ea typeface="Proxima Nova"/>
                <a:cs typeface="Proxima Nova"/>
                <a:sym typeface="Proxima Nova"/>
              </a:rPr>
              <a:t>, Broadband Program Manager</a:t>
            </a:r>
          </a:p>
          <a:p>
            <a:pPr>
              <a:lnSpc>
                <a:spcPct val="120000"/>
              </a:lnSpc>
              <a:spcBef>
                <a:spcPts val="0"/>
              </a:spcBef>
              <a:buClr>
                <a:schemeClr val="dk1"/>
              </a:buClr>
              <a:buSzPts val="1800"/>
            </a:pPr>
            <a:r>
              <a:rPr lang="en-US" sz="1600" dirty="0">
                <a:latin typeface="Proxima Nova Rg" panose="02000506030000020004" pitchFamily="50" charset="0"/>
                <a:ea typeface="Proxima Nova"/>
                <a:cs typeface="Proxima Nova"/>
                <a:sym typeface="Proxima Nova"/>
              </a:rPr>
              <a:t>Phone: 505-481-6876</a:t>
            </a:r>
          </a:p>
          <a:p>
            <a:pPr>
              <a:lnSpc>
                <a:spcPct val="120000"/>
              </a:lnSpc>
              <a:spcBef>
                <a:spcPts val="0"/>
              </a:spcBef>
              <a:buClr>
                <a:schemeClr val="dk1"/>
              </a:buClr>
              <a:buSzPts val="1800"/>
            </a:pPr>
            <a:r>
              <a:rPr lang="en-US" sz="1600" dirty="0">
                <a:latin typeface="Proxima Nova Rg" panose="02000506030000020004" pitchFamily="50" charset="0"/>
                <a:ea typeface="Proxima Nova"/>
                <a:cs typeface="Proxima Nova"/>
                <a:sym typeface="Proxima Nova"/>
              </a:rPr>
              <a:t>Email: cnicolaou@cabq.gov</a:t>
            </a:r>
          </a:p>
        </p:txBody>
      </p:sp>
      <p:pic>
        <p:nvPicPr>
          <p:cNvPr id="104" name="Google Shape;104;p2"/>
          <p:cNvPicPr preferRelativeResize="0"/>
          <p:nvPr/>
        </p:nvPicPr>
        <p:blipFill rotWithShape="1">
          <a:blip r:embed="rId3">
            <a:alphaModFix/>
          </a:blip>
          <a:srcRect/>
          <a:stretch/>
        </p:blipFill>
        <p:spPr>
          <a:xfrm>
            <a:off x="10049435" y="339140"/>
            <a:ext cx="2064443" cy="1595251"/>
          </a:xfrm>
          <a:prstGeom prst="rect">
            <a:avLst/>
          </a:prstGeom>
          <a:noFill/>
          <a:ln>
            <a:noFill/>
          </a:ln>
        </p:spPr>
      </p:pic>
      <p:sp>
        <p:nvSpPr>
          <p:cNvPr id="106" name="Google Shape;106;p2"/>
          <p:cNvSpPr/>
          <p:nvPr/>
        </p:nvSpPr>
        <p:spPr>
          <a:xfrm>
            <a:off x="968830" y="43924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302;p17">
            <a:extLst>
              <a:ext uri="{FF2B5EF4-FFF2-40B4-BE49-F238E27FC236}">
                <a16:creationId xmlns:a16="http://schemas.microsoft.com/office/drawing/2014/main" id="{32112EB6-4722-40CD-9E5B-29A9662DFB7E}"/>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12</a:t>
            </a:r>
            <a:endParaRPr dirty="0"/>
          </a:p>
        </p:txBody>
      </p:sp>
      <p:sp>
        <p:nvSpPr>
          <p:cNvPr id="17" name="Google Shape;101;p2">
            <a:extLst>
              <a:ext uri="{FF2B5EF4-FFF2-40B4-BE49-F238E27FC236}">
                <a16:creationId xmlns:a16="http://schemas.microsoft.com/office/drawing/2014/main" id="{65482BA1-BB80-4127-A8CF-2053B70EBE05}"/>
              </a:ext>
            </a:extLst>
          </p:cNvPr>
          <p:cNvSpPr txBox="1">
            <a:spLocks/>
          </p:cNvSpPr>
          <p:nvPr/>
        </p:nvSpPr>
        <p:spPr>
          <a:xfrm>
            <a:off x="1008974" y="5854710"/>
            <a:ext cx="2691177" cy="52120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chemeClr val="dk1"/>
              </a:buClr>
              <a:buSzPts val="1800"/>
              <a:buNone/>
            </a:pPr>
            <a:r>
              <a:rPr lang="en-US" sz="1800" b="1" dirty="0">
                <a:latin typeface="Proxima Nova"/>
                <a:ea typeface="Proxima Nova"/>
                <a:cs typeface="Proxima Nova"/>
                <a:sym typeface="Proxima Nova"/>
              </a:rPr>
              <a:t>Catherine Nicolaou</a:t>
            </a:r>
            <a:endParaRPr lang="en-US" dirty="0"/>
          </a:p>
        </p:txBody>
      </p:sp>
      <p:sp>
        <p:nvSpPr>
          <p:cNvPr id="12" name="Google Shape;223;p11">
            <a:extLst>
              <a:ext uri="{FF2B5EF4-FFF2-40B4-BE49-F238E27FC236}">
                <a16:creationId xmlns:a16="http://schemas.microsoft.com/office/drawing/2014/main" id="{747F1149-208A-4D48-9CDC-040C441FB9EA}"/>
              </a:ext>
            </a:extLst>
          </p:cNvPr>
          <p:cNvSpPr txBox="1">
            <a:spLocks/>
          </p:cNvSpPr>
          <p:nvPr/>
        </p:nvSpPr>
        <p:spPr>
          <a:xfrm>
            <a:off x="6362700" y="1774065"/>
            <a:ext cx="4052777" cy="406331"/>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800"/>
              <a:buFont typeface="Arial" panose="020B0604020202020204" pitchFamily="34" charset="0"/>
              <a:buNone/>
            </a:pPr>
            <a:r>
              <a:rPr lang="en-US" sz="2400" b="1" dirty="0">
                <a:latin typeface="Proxima Nova" panose="02000506030000020004" pitchFamily="50" charset="0"/>
                <a:ea typeface="Proxima Nova"/>
                <a:cs typeface="Proxima Nova"/>
                <a:sym typeface="Proxima Nova"/>
              </a:rPr>
              <a:t>Contact</a:t>
            </a:r>
          </a:p>
        </p:txBody>
      </p:sp>
      <p:pic>
        <p:nvPicPr>
          <p:cNvPr id="6" name="Picture 5">
            <a:extLst>
              <a:ext uri="{FF2B5EF4-FFF2-40B4-BE49-F238E27FC236}">
                <a16:creationId xmlns:a16="http://schemas.microsoft.com/office/drawing/2014/main" id="{8C277974-8A8B-420C-8D80-3A102B6290D9}"/>
              </a:ext>
            </a:extLst>
          </p:cNvPr>
          <p:cNvPicPr>
            <a:picLocks noChangeAspect="1"/>
          </p:cNvPicPr>
          <p:nvPr/>
        </p:nvPicPr>
        <p:blipFill>
          <a:blip r:embed="rId4"/>
          <a:stretch>
            <a:fillRect/>
          </a:stretch>
        </p:blipFill>
        <p:spPr>
          <a:xfrm>
            <a:off x="690221" y="1733526"/>
            <a:ext cx="4762500" cy="3276600"/>
          </a:xfrm>
          <a:prstGeom prst="rect">
            <a:avLst/>
          </a:prstGeom>
        </p:spPr>
      </p:pic>
    </p:spTree>
    <p:extLst>
      <p:ext uri="{BB962C8B-B14F-4D97-AF65-F5344CB8AC3E}">
        <p14:creationId xmlns:p14="http://schemas.microsoft.com/office/powerpoint/2010/main" val="216924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5" name="Google Shape;105;p2"/>
          <p:cNvSpPr txBox="1">
            <a:spLocks noGrp="1"/>
          </p:cNvSpPr>
          <p:nvPr>
            <p:ph type="title"/>
          </p:nvPr>
        </p:nvSpPr>
        <p:spPr>
          <a:xfrm>
            <a:off x="846171" y="482088"/>
            <a:ext cx="10515600" cy="1325563"/>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b="1" dirty="0">
                <a:latin typeface="Proxima Nova Extrabold"/>
                <a:ea typeface="Proxima Nova Extrabold"/>
                <a:cs typeface="Proxima Nova Extrabold"/>
                <a:sym typeface="Proxima Nova Extrabold"/>
              </a:rPr>
              <a:t>About Me</a:t>
            </a:r>
            <a:endParaRPr dirty="0"/>
          </a:p>
        </p:txBody>
      </p:sp>
      <p:pic>
        <p:nvPicPr>
          <p:cNvPr id="104" name="Google Shape;104;p2"/>
          <p:cNvPicPr preferRelativeResize="0"/>
          <p:nvPr/>
        </p:nvPicPr>
        <p:blipFill rotWithShape="1">
          <a:blip r:embed="rId3">
            <a:alphaModFix/>
          </a:blip>
          <a:srcRect/>
          <a:stretch/>
        </p:blipFill>
        <p:spPr>
          <a:xfrm>
            <a:off x="10049435" y="339140"/>
            <a:ext cx="2064443" cy="1595251"/>
          </a:xfrm>
          <a:prstGeom prst="rect">
            <a:avLst/>
          </a:prstGeom>
          <a:noFill/>
          <a:ln>
            <a:noFill/>
          </a:ln>
        </p:spPr>
      </p:pic>
      <p:sp>
        <p:nvSpPr>
          <p:cNvPr id="106" name="Google Shape;106;p2"/>
          <p:cNvSpPr/>
          <p:nvPr/>
        </p:nvSpPr>
        <p:spPr>
          <a:xfrm>
            <a:off x="968830" y="43924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302;p17">
            <a:extLst>
              <a:ext uri="{FF2B5EF4-FFF2-40B4-BE49-F238E27FC236}">
                <a16:creationId xmlns:a16="http://schemas.microsoft.com/office/drawing/2014/main" id="{32112EB6-4722-40CD-9E5B-29A9662DFB7E}"/>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2</a:t>
            </a:r>
            <a:endParaRPr dirty="0"/>
          </a:p>
        </p:txBody>
      </p:sp>
      <p:pic>
        <p:nvPicPr>
          <p:cNvPr id="14" name="Picture 13">
            <a:extLst>
              <a:ext uri="{FF2B5EF4-FFF2-40B4-BE49-F238E27FC236}">
                <a16:creationId xmlns:a16="http://schemas.microsoft.com/office/drawing/2014/main" id="{68C138F9-4804-4CC1-A343-BC2C02CC02DB}"/>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D03B978-AEBA-4434-AC2A-55F300609C10}"/>
              </a:ext>
            </a:extLst>
          </p:cNvPr>
          <p:cNvPicPr>
            <a:picLocks noChangeAspect="1"/>
          </p:cNvPicPr>
          <p:nvPr/>
        </p:nvPicPr>
        <p:blipFill>
          <a:blip r:embed="rId5"/>
          <a:stretch>
            <a:fillRect/>
          </a:stretch>
        </p:blipFill>
        <p:spPr>
          <a:xfrm>
            <a:off x="8467638" y="3505487"/>
            <a:ext cx="1917577" cy="28362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p:nvPr/>
        </p:nvSpPr>
        <p:spPr>
          <a:xfrm>
            <a:off x="6464346" y="5719"/>
            <a:ext cx="5760203" cy="67107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11"/>
          <p:cNvPicPr preferRelativeResize="0"/>
          <p:nvPr/>
        </p:nvPicPr>
        <p:blipFill rotWithShape="1">
          <a:blip r:embed="rId3">
            <a:alphaModFix/>
          </a:blip>
          <a:srcRect/>
          <a:stretch/>
        </p:blipFill>
        <p:spPr>
          <a:xfrm>
            <a:off x="9977518" y="-113931"/>
            <a:ext cx="2064443" cy="1595251"/>
          </a:xfrm>
          <a:prstGeom prst="rect">
            <a:avLst/>
          </a:prstGeom>
          <a:noFill/>
          <a:ln>
            <a:noFill/>
          </a:ln>
        </p:spPr>
      </p:pic>
      <p:sp>
        <p:nvSpPr>
          <p:cNvPr id="225" name="Google Shape;225;p11"/>
          <p:cNvSpPr txBox="1">
            <a:spLocks noGrp="1"/>
          </p:cNvSpPr>
          <p:nvPr>
            <p:ph type="title"/>
          </p:nvPr>
        </p:nvSpPr>
        <p:spPr>
          <a:xfrm>
            <a:off x="800907" y="450719"/>
            <a:ext cx="7809418" cy="728459"/>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400"/>
            </a:pPr>
            <a:r>
              <a:rPr lang="en-US" sz="3600" b="1" dirty="0">
                <a:latin typeface="Proxima Nova Extrabold"/>
                <a:sym typeface="Proxima Nova Extrabold"/>
              </a:rPr>
              <a:t>The need for a City broadband office</a:t>
            </a:r>
            <a:endParaRPr sz="2700" dirty="0"/>
          </a:p>
        </p:txBody>
      </p:sp>
      <p:sp>
        <p:nvSpPr>
          <p:cNvPr id="226" name="Google Shape;226;p11"/>
          <p:cNvSpPr/>
          <p:nvPr/>
        </p:nvSpPr>
        <p:spPr>
          <a:xfrm>
            <a:off x="800907" y="38266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27" name="Google Shape;227;p11"/>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02;p17">
            <a:extLst>
              <a:ext uri="{FF2B5EF4-FFF2-40B4-BE49-F238E27FC236}">
                <a16:creationId xmlns:a16="http://schemas.microsoft.com/office/drawing/2014/main" id="{1BA9AC31-61AF-4296-BD39-4A2B7915A303}"/>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6</a:t>
            </a:r>
            <a:endParaRPr dirty="0"/>
          </a:p>
        </p:txBody>
      </p:sp>
      <p:pic>
        <p:nvPicPr>
          <p:cNvPr id="3" name="Picture 2">
            <a:extLst>
              <a:ext uri="{FF2B5EF4-FFF2-40B4-BE49-F238E27FC236}">
                <a16:creationId xmlns:a16="http://schemas.microsoft.com/office/drawing/2014/main" id="{78B87E1D-18E1-4214-B30C-D06BF6984455}"/>
              </a:ext>
            </a:extLst>
          </p:cNvPr>
          <p:cNvPicPr>
            <a:picLocks noChangeAspect="1"/>
          </p:cNvPicPr>
          <p:nvPr/>
        </p:nvPicPr>
        <p:blipFill>
          <a:blip r:embed="rId4"/>
          <a:stretch>
            <a:fillRect/>
          </a:stretch>
        </p:blipFill>
        <p:spPr>
          <a:xfrm>
            <a:off x="958789" y="1179178"/>
            <a:ext cx="10449194" cy="5395793"/>
          </a:xfrm>
          <a:prstGeom prst="rect">
            <a:avLst/>
          </a:prstGeom>
        </p:spPr>
      </p:pic>
    </p:spTree>
    <p:extLst>
      <p:ext uri="{BB962C8B-B14F-4D97-AF65-F5344CB8AC3E}">
        <p14:creationId xmlns:p14="http://schemas.microsoft.com/office/powerpoint/2010/main" val="246156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11"/>
          <p:cNvPicPr preferRelativeResize="0"/>
          <p:nvPr/>
        </p:nvPicPr>
        <p:blipFill rotWithShape="1">
          <a:blip r:embed="rId3">
            <a:alphaModFix/>
          </a:blip>
          <a:srcRect/>
          <a:stretch/>
        </p:blipFill>
        <p:spPr>
          <a:xfrm>
            <a:off x="-185911" y="5788241"/>
            <a:ext cx="1313375" cy="1156689"/>
          </a:xfrm>
          <a:prstGeom prst="rect">
            <a:avLst/>
          </a:prstGeom>
          <a:noFill/>
          <a:ln>
            <a:noFill/>
          </a:ln>
        </p:spPr>
      </p:pic>
      <p:sp>
        <p:nvSpPr>
          <p:cNvPr id="225" name="Google Shape;225;p11"/>
          <p:cNvSpPr txBox="1">
            <a:spLocks noGrp="1"/>
          </p:cNvSpPr>
          <p:nvPr>
            <p:ph type="title"/>
          </p:nvPr>
        </p:nvSpPr>
        <p:spPr>
          <a:xfrm>
            <a:off x="846310" y="812310"/>
            <a:ext cx="5153274" cy="1226965"/>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sz="3600" b="1" dirty="0">
                <a:latin typeface="Proxima Nova Extrabold"/>
                <a:sym typeface="Proxima Nova Extrabold"/>
              </a:rPr>
              <a:t>Together, we are broadband strong </a:t>
            </a:r>
            <a:endParaRPr sz="3600" dirty="0"/>
          </a:p>
        </p:txBody>
      </p:sp>
      <p:sp>
        <p:nvSpPr>
          <p:cNvPr id="226" name="Google Shape;226;p11"/>
          <p:cNvSpPr/>
          <p:nvPr/>
        </p:nvSpPr>
        <p:spPr>
          <a:xfrm>
            <a:off x="968830" y="43924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1"/>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02;p17">
            <a:extLst>
              <a:ext uri="{FF2B5EF4-FFF2-40B4-BE49-F238E27FC236}">
                <a16:creationId xmlns:a16="http://schemas.microsoft.com/office/drawing/2014/main" id="{1BA9AC31-61AF-4296-BD39-4A2B7915A303}"/>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5</a:t>
            </a:r>
            <a:endParaRPr dirty="0"/>
          </a:p>
        </p:txBody>
      </p:sp>
      <p:sp>
        <p:nvSpPr>
          <p:cNvPr id="9" name="Google Shape;223;p11">
            <a:extLst>
              <a:ext uri="{FF2B5EF4-FFF2-40B4-BE49-F238E27FC236}">
                <a16:creationId xmlns:a16="http://schemas.microsoft.com/office/drawing/2014/main" id="{D24ACCA3-C3FF-48E7-B342-FE83DE8B7D35}"/>
              </a:ext>
            </a:extLst>
          </p:cNvPr>
          <p:cNvSpPr txBox="1">
            <a:spLocks/>
          </p:cNvSpPr>
          <p:nvPr/>
        </p:nvSpPr>
        <p:spPr>
          <a:xfrm>
            <a:off x="968830" y="1833782"/>
            <a:ext cx="4364418" cy="71505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800"/>
              <a:buNone/>
            </a:pPr>
            <a:endParaRPr lang="en-US" sz="1600" dirty="0">
              <a:latin typeface="Proxima Nova"/>
              <a:ea typeface="Proxima Nova"/>
              <a:cs typeface="Proxima Nova"/>
              <a:sym typeface="Proxima Nova"/>
            </a:endParaRPr>
          </a:p>
          <a:p>
            <a:pPr marL="0" indent="0">
              <a:spcBef>
                <a:spcPts val="0"/>
              </a:spcBef>
              <a:buClr>
                <a:schemeClr val="dk1"/>
              </a:buClr>
              <a:buSzPts val="1800"/>
              <a:buNone/>
            </a:pPr>
            <a:endParaRPr lang="en-US" sz="2200" dirty="0">
              <a:latin typeface="Proxima Nova"/>
              <a:ea typeface="Proxima Nova"/>
              <a:cs typeface="Proxima Nova"/>
              <a:sym typeface="Proxima Nova"/>
            </a:endParaRPr>
          </a:p>
        </p:txBody>
      </p:sp>
      <p:pic>
        <p:nvPicPr>
          <p:cNvPr id="4" name="Picture 3">
            <a:extLst>
              <a:ext uri="{FF2B5EF4-FFF2-40B4-BE49-F238E27FC236}">
                <a16:creationId xmlns:a16="http://schemas.microsoft.com/office/drawing/2014/main" id="{43679D87-4583-44EF-81B6-2F2B61C5ACCC}"/>
              </a:ext>
            </a:extLst>
          </p:cNvPr>
          <p:cNvPicPr>
            <a:picLocks noChangeAspect="1"/>
          </p:cNvPicPr>
          <p:nvPr/>
        </p:nvPicPr>
        <p:blipFill>
          <a:blip r:embed="rId4"/>
          <a:stretch>
            <a:fillRect/>
          </a:stretch>
        </p:blipFill>
        <p:spPr>
          <a:xfrm>
            <a:off x="6307494" y="262998"/>
            <a:ext cx="5417004" cy="6266205"/>
          </a:xfrm>
          <a:prstGeom prst="rect">
            <a:avLst/>
          </a:prstGeom>
        </p:spPr>
      </p:pic>
      <p:pic>
        <p:nvPicPr>
          <p:cNvPr id="3" name="Picture 2">
            <a:extLst>
              <a:ext uri="{FF2B5EF4-FFF2-40B4-BE49-F238E27FC236}">
                <a16:creationId xmlns:a16="http://schemas.microsoft.com/office/drawing/2014/main" id="{1F71324F-30E6-4AE6-A7A9-318E9C33A322}"/>
              </a:ext>
            </a:extLst>
          </p:cNvPr>
          <p:cNvPicPr>
            <a:picLocks noChangeAspect="1"/>
          </p:cNvPicPr>
          <p:nvPr/>
        </p:nvPicPr>
        <p:blipFill>
          <a:blip r:embed="rId5"/>
          <a:stretch>
            <a:fillRect/>
          </a:stretch>
        </p:blipFill>
        <p:spPr>
          <a:xfrm>
            <a:off x="840871" y="2081412"/>
            <a:ext cx="1461805" cy="1461805"/>
          </a:xfrm>
          <a:prstGeom prst="rect">
            <a:avLst/>
          </a:prstGeom>
        </p:spPr>
      </p:pic>
      <p:pic>
        <p:nvPicPr>
          <p:cNvPr id="6" name="Picture 5">
            <a:extLst>
              <a:ext uri="{FF2B5EF4-FFF2-40B4-BE49-F238E27FC236}">
                <a16:creationId xmlns:a16="http://schemas.microsoft.com/office/drawing/2014/main" id="{A856CE7B-764D-487E-B413-140602223E8A}"/>
              </a:ext>
            </a:extLst>
          </p:cNvPr>
          <p:cNvPicPr>
            <a:picLocks noChangeAspect="1"/>
          </p:cNvPicPr>
          <p:nvPr/>
        </p:nvPicPr>
        <p:blipFill>
          <a:blip r:embed="rId6"/>
          <a:stretch>
            <a:fillRect/>
          </a:stretch>
        </p:blipFill>
        <p:spPr>
          <a:xfrm>
            <a:off x="2742023" y="2139262"/>
            <a:ext cx="3005667" cy="1041675"/>
          </a:xfrm>
          <a:prstGeom prst="rect">
            <a:avLst/>
          </a:prstGeom>
        </p:spPr>
      </p:pic>
      <p:pic>
        <p:nvPicPr>
          <p:cNvPr id="10" name="Picture 9">
            <a:extLst>
              <a:ext uri="{FF2B5EF4-FFF2-40B4-BE49-F238E27FC236}">
                <a16:creationId xmlns:a16="http://schemas.microsoft.com/office/drawing/2014/main" id="{6A194574-DEFD-4146-B68D-C25461A824F1}"/>
              </a:ext>
            </a:extLst>
          </p:cNvPr>
          <p:cNvPicPr>
            <a:picLocks noChangeAspect="1"/>
          </p:cNvPicPr>
          <p:nvPr/>
        </p:nvPicPr>
        <p:blipFill>
          <a:blip r:embed="rId7"/>
          <a:stretch>
            <a:fillRect/>
          </a:stretch>
        </p:blipFill>
        <p:spPr>
          <a:xfrm>
            <a:off x="2332269" y="3299530"/>
            <a:ext cx="1528559" cy="1689058"/>
          </a:xfrm>
          <a:prstGeom prst="rect">
            <a:avLst/>
          </a:prstGeom>
        </p:spPr>
      </p:pic>
      <p:pic>
        <p:nvPicPr>
          <p:cNvPr id="12" name="Picture 11">
            <a:extLst>
              <a:ext uri="{FF2B5EF4-FFF2-40B4-BE49-F238E27FC236}">
                <a16:creationId xmlns:a16="http://schemas.microsoft.com/office/drawing/2014/main" id="{20243EF7-8488-478E-B370-A174720A450B}"/>
              </a:ext>
            </a:extLst>
          </p:cNvPr>
          <p:cNvPicPr>
            <a:picLocks noChangeAspect="1"/>
          </p:cNvPicPr>
          <p:nvPr/>
        </p:nvPicPr>
        <p:blipFill>
          <a:blip r:embed="rId8"/>
          <a:stretch>
            <a:fillRect/>
          </a:stretch>
        </p:blipFill>
        <p:spPr>
          <a:xfrm>
            <a:off x="850469" y="5102935"/>
            <a:ext cx="4601139" cy="787443"/>
          </a:xfrm>
          <a:prstGeom prst="rect">
            <a:avLst/>
          </a:prstGeom>
        </p:spPr>
      </p:pic>
    </p:spTree>
    <p:extLst>
      <p:ext uri="{BB962C8B-B14F-4D97-AF65-F5344CB8AC3E}">
        <p14:creationId xmlns:p14="http://schemas.microsoft.com/office/powerpoint/2010/main" val="203428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p:nvPr/>
        </p:nvSpPr>
        <p:spPr>
          <a:xfrm>
            <a:off x="6431796" y="-15498"/>
            <a:ext cx="5760203" cy="67107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11"/>
          <p:cNvPicPr preferRelativeResize="0"/>
          <p:nvPr/>
        </p:nvPicPr>
        <p:blipFill rotWithShape="1">
          <a:blip r:embed="rId3">
            <a:alphaModFix/>
          </a:blip>
          <a:srcRect/>
          <a:stretch/>
        </p:blipFill>
        <p:spPr>
          <a:xfrm>
            <a:off x="10049435" y="339140"/>
            <a:ext cx="2064443" cy="1595251"/>
          </a:xfrm>
          <a:prstGeom prst="rect">
            <a:avLst/>
          </a:prstGeom>
          <a:noFill/>
          <a:ln>
            <a:noFill/>
          </a:ln>
        </p:spPr>
      </p:pic>
      <p:sp>
        <p:nvSpPr>
          <p:cNvPr id="225" name="Google Shape;225;p11"/>
          <p:cNvSpPr txBox="1">
            <a:spLocks noGrp="1"/>
          </p:cNvSpPr>
          <p:nvPr>
            <p:ph type="title"/>
          </p:nvPr>
        </p:nvSpPr>
        <p:spPr>
          <a:xfrm>
            <a:off x="304773" y="801033"/>
            <a:ext cx="7809418" cy="728459"/>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sz="3600" b="1" dirty="0">
                <a:latin typeface="Proxima Nova Extrabold"/>
                <a:sym typeface="Proxima Nova Extrabold"/>
              </a:rPr>
              <a:t>Albuquerque Broadband </a:t>
            </a:r>
            <a:endParaRPr sz="2700" dirty="0"/>
          </a:p>
        </p:txBody>
      </p:sp>
      <p:sp>
        <p:nvSpPr>
          <p:cNvPr id="226" name="Google Shape;226;p11"/>
          <p:cNvSpPr/>
          <p:nvPr/>
        </p:nvSpPr>
        <p:spPr>
          <a:xfrm>
            <a:off x="968830" y="43924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1"/>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02;p17">
            <a:extLst>
              <a:ext uri="{FF2B5EF4-FFF2-40B4-BE49-F238E27FC236}">
                <a16:creationId xmlns:a16="http://schemas.microsoft.com/office/drawing/2014/main" id="{1BA9AC31-61AF-4296-BD39-4A2B7915A303}"/>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11</a:t>
            </a:r>
            <a:endParaRPr dirty="0"/>
          </a:p>
        </p:txBody>
      </p:sp>
      <p:pic>
        <p:nvPicPr>
          <p:cNvPr id="2" name="Picture 1">
            <a:extLst>
              <a:ext uri="{FF2B5EF4-FFF2-40B4-BE49-F238E27FC236}">
                <a16:creationId xmlns:a16="http://schemas.microsoft.com/office/drawing/2014/main" id="{3BE1E28E-A627-48E7-9D91-CE27845375B9}"/>
              </a:ext>
            </a:extLst>
          </p:cNvPr>
          <p:cNvPicPr>
            <a:picLocks noChangeAspect="1"/>
          </p:cNvPicPr>
          <p:nvPr/>
        </p:nvPicPr>
        <p:blipFill>
          <a:blip r:embed="rId4"/>
          <a:stretch>
            <a:fillRect/>
          </a:stretch>
        </p:blipFill>
        <p:spPr>
          <a:xfrm>
            <a:off x="6809827" y="3116311"/>
            <a:ext cx="4610091" cy="2846400"/>
          </a:xfrm>
          <a:prstGeom prst="rect">
            <a:avLst/>
          </a:prstGeom>
        </p:spPr>
      </p:pic>
      <p:sp>
        <p:nvSpPr>
          <p:cNvPr id="5" name="TextBox 4">
            <a:extLst>
              <a:ext uri="{FF2B5EF4-FFF2-40B4-BE49-F238E27FC236}">
                <a16:creationId xmlns:a16="http://schemas.microsoft.com/office/drawing/2014/main" id="{C21DBFEF-402D-4905-AC81-F3AF95E495EC}"/>
              </a:ext>
            </a:extLst>
          </p:cNvPr>
          <p:cNvSpPr txBox="1"/>
          <p:nvPr/>
        </p:nvSpPr>
        <p:spPr>
          <a:xfrm>
            <a:off x="443883" y="1864311"/>
            <a:ext cx="5513034" cy="3693319"/>
          </a:xfrm>
          <a:prstGeom prst="rect">
            <a:avLst/>
          </a:prstGeom>
          <a:noFill/>
        </p:spPr>
        <p:txBody>
          <a:bodyPr wrap="square" rtlCol="0">
            <a:spAutoFit/>
          </a:bodyPr>
          <a:lstStyle/>
          <a:p>
            <a:pPr marL="285750" indent="-285750">
              <a:buFont typeface="Arial" panose="020B0604020202020204" pitchFamily="34" charset="0"/>
              <a:buChar char="•"/>
            </a:pPr>
            <a:r>
              <a:rPr lang="en-US" dirty="0"/>
              <a:t>Copper</a:t>
            </a:r>
          </a:p>
          <a:p>
            <a:pPr marL="285750" indent="-285750">
              <a:buFont typeface="Arial" panose="020B0604020202020204" pitchFamily="34" charset="0"/>
              <a:buChar char="•"/>
            </a:pPr>
            <a:r>
              <a:rPr lang="en-US" dirty="0"/>
              <a:t>DSL</a:t>
            </a:r>
          </a:p>
          <a:p>
            <a:pPr marL="285750" indent="-285750">
              <a:buFont typeface="Arial" panose="020B0604020202020204" pitchFamily="34" charset="0"/>
              <a:buChar char="•"/>
            </a:pPr>
            <a:r>
              <a:rPr lang="en-US" dirty="0"/>
              <a:t>Cable</a:t>
            </a:r>
          </a:p>
          <a:p>
            <a:pPr marL="285750" indent="-285750">
              <a:buFont typeface="Arial" panose="020B0604020202020204" pitchFamily="34" charset="0"/>
              <a:buChar char="•"/>
            </a:pPr>
            <a:r>
              <a:rPr lang="en-US" dirty="0"/>
              <a:t>Wireless </a:t>
            </a:r>
          </a:p>
          <a:p>
            <a:pPr marL="285750" indent="-285750">
              <a:buFont typeface="Arial" panose="020B0604020202020204" pitchFamily="34" charset="0"/>
              <a:buChar char="•"/>
            </a:pPr>
            <a:r>
              <a:rPr lang="en-US" dirty="0"/>
              <a:t>Satellite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16.5% poverty rate </a:t>
            </a:r>
          </a:p>
          <a:p>
            <a:pPr marL="285750" indent="-285750">
              <a:buFont typeface="Arial" panose="020B0604020202020204" pitchFamily="34" charset="0"/>
              <a:buChar char="•"/>
            </a:pPr>
            <a:r>
              <a:rPr lang="en-US" dirty="0"/>
              <a:t>National average is 12.4%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have no high speed internet providers. Working from home is severely limited. Virtual medical care is also not an option.” (December 5, 2023)</a:t>
            </a:r>
          </a:p>
          <a:p>
            <a:pPr marL="285750" indent="-285750">
              <a:buFont typeface="Arial" panose="020B0604020202020204" pitchFamily="34" charset="0"/>
              <a:buChar char="•"/>
            </a:pPr>
            <a:r>
              <a:rPr lang="en-US" dirty="0"/>
              <a:t> </a:t>
            </a:r>
          </a:p>
        </p:txBody>
      </p:sp>
    </p:spTree>
    <p:extLst>
      <p:ext uri="{BB962C8B-B14F-4D97-AF65-F5344CB8AC3E}">
        <p14:creationId xmlns:p14="http://schemas.microsoft.com/office/powerpoint/2010/main" val="2192425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p:nvPr/>
        </p:nvSpPr>
        <p:spPr>
          <a:xfrm>
            <a:off x="6431796" y="-15498"/>
            <a:ext cx="5760203" cy="67107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11"/>
          <p:cNvPicPr preferRelativeResize="0"/>
          <p:nvPr/>
        </p:nvPicPr>
        <p:blipFill rotWithShape="1">
          <a:blip r:embed="rId3">
            <a:alphaModFix/>
          </a:blip>
          <a:srcRect/>
          <a:stretch/>
        </p:blipFill>
        <p:spPr>
          <a:xfrm>
            <a:off x="10049435" y="339140"/>
            <a:ext cx="2064443" cy="1595251"/>
          </a:xfrm>
          <a:prstGeom prst="rect">
            <a:avLst/>
          </a:prstGeom>
          <a:noFill/>
          <a:ln>
            <a:noFill/>
          </a:ln>
        </p:spPr>
      </p:pic>
      <p:sp>
        <p:nvSpPr>
          <p:cNvPr id="225" name="Google Shape;225;p11"/>
          <p:cNvSpPr txBox="1">
            <a:spLocks noGrp="1"/>
          </p:cNvSpPr>
          <p:nvPr>
            <p:ph type="title"/>
          </p:nvPr>
        </p:nvSpPr>
        <p:spPr>
          <a:xfrm>
            <a:off x="846311" y="563736"/>
            <a:ext cx="7809418" cy="1226965"/>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sz="3600" b="1" dirty="0">
                <a:latin typeface="Proxima Nova Extrabold"/>
                <a:sym typeface="Proxima Nova Extrabold"/>
              </a:rPr>
              <a:t>COA Broadband Mission</a:t>
            </a:r>
            <a:endParaRPr sz="3600" dirty="0"/>
          </a:p>
        </p:txBody>
      </p:sp>
      <p:sp>
        <p:nvSpPr>
          <p:cNvPr id="226" name="Google Shape;226;p11"/>
          <p:cNvSpPr/>
          <p:nvPr/>
        </p:nvSpPr>
        <p:spPr>
          <a:xfrm>
            <a:off x="968830" y="43924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1"/>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02;p17">
            <a:extLst>
              <a:ext uri="{FF2B5EF4-FFF2-40B4-BE49-F238E27FC236}">
                <a16:creationId xmlns:a16="http://schemas.microsoft.com/office/drawing/2014/main" id="{1BA9AC31-61AF-4296-BD39-4A2B7915A303}"/>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4</a:t>
            </a:r>
            <a:endParaRPr dirty="0"/>
          </a:p>
        </p:txBody>
      </p:sp>
      <p:sp>
        <p:nvSpPr>
          <p:cNvPr id="17" name="Rectangle 16">
            <a:extLst>
              <a:ext uri="{FF2B5EF4-FFF2-40B4-BE49-F238E27FC236}">
                <a16:creationId xmlns:a16="http://schemas.microsoft.com/office/drawing/2014/main" id="{C5356676-555A-473A-9B4C-64D93BF393D2}"/>
              </a:ext>
            </a:extLst>
          </p:cNvPr>
          <p:cNvSpPr/>
          <p:nvPr/>
        </p:nvSpPr>
        <p:spPr>
          <a:xfrm>
            <a:off x="7093683" y="2912956"/>
            <a:ext cx="659875" cy="14260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223;p11">
            <a:extLst>
              <a:ext uri="{FF2B5EF4-FFF2-40B4-BE49-F238E27FC236}">
                <a16:creationId xmlns:a16="http://schemas.microsoft.com/office/drawing/2014/main" id="{32227F27-0A68-499F-AA54-C182AD30BBF9}"/>
              </a:ext>
            </a:extLst>
          </p:cNvPr>
          <p:cNvSpPr txBox="1">
            <a:spLocks/>
          </p:cNvSpPr>
          <p:nvPr/>
        </p:nvSpPr>
        <p:spPr>
          <a:xfrm>
            <a:off x="7036079" y="2885697"/>
            <a:ext cx="1042690" cy="142606"/>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800"/>
              <a:buNone/>
            </a:pPr>
            <a:r>
              <a:rPr lang="en-US" sz="800" b="1" dirty="0">
                <a:latin typeface="Proxima Nova" panose="02000506030000020004" pitchFamily="50" charset="0"/>
                <a:ea typeface="Proxima Nova"/>
                <a:cs typeface="Proxima Nova"/>
                <a:sym typeface="Proxima Nova"/>
              </a:rPr>
              <a:t>Albuquerque</a:t>
            </a:r>
          </a:p>
        </p:txBody>
      </p:sp>
      <p:sp>
        <p:nvSpPr>
          <p:cNvPr id="2" name="TextBox 1">
            <a:extLst>
              <a:ext uri="{FF2B5EF4-FFF2-40B4-BE49-F238E27FC236}">
                <a16:creationId xmlns:a16="http://schemas.microsoft.com/office/drawing/2014/main" id="{EDC552AC-8315-41B1-B540-3B9CC111BD5A}"/>
              </a:ext>
            </a:extLst>
          </p:cNvPr>
          <p:cNvSpPr txBox="1"/>
          <p:nvPr/>
        </p:nvSpPr>
        <p:spPr>
          <a:xfrm>
            <a:off x="904152" y="1653715"/>
            <a:ext cx="9629192" cy="1569660"/>
          </a:xfrm>
          <a:prstGeom prst="rect">
            <a:avLst/>
          </a:prstGeom>
          <a:noFill/>
        </p:spPr>
        <p:txBody>
          <a:bodyPr wrap="square" rtlCol="0">
            <a:spAutoFit/>
          </a:bodyPr>
          <a:lstStyle/>
          <a:p>
            <a:r>
              <a:rPr lang="en-US" sz="2400" b="1" dirty="0"/>
              <a:t>To ensure all residents, businesses, and industries have access to high-quality affordable broadband services, devices, and digital equity resources in a competitive marketplace where everyone can thrive now and into the future. </a:t>
            </a:r>
          </a:p>
        </p:txBody>
      </p:sp>
      <p:pic>
        <p:nvPicPr>
          <p:cNvPr id="5" name="Picture 4">
            <a:extLst>
              <a:ext uri="{FF2B5EF4-FFF2-40B4-BE49-F238E27FC236}">
                <a16:creationId xmlns:a16="http://schemas.microsoft.com/office/drawing/2014/main" id="{A8F1A030-9A05-4FDB-AF2C-46E5365F38B9}"/>
              </a:ext>
            </a:extLst>
          </p:cNvPr>
          <p:cNvPicPr>
            <a:picLocks noChangeAspect="1"/>
          </p:cNvPicPr>
          <p:nvPr/>
        </p:nvPicPr>
        <p:blipFill>
          <a:blip r:embed="rId4"/>
          <a:stretch>
            <a:fillRect/>
          </a:stretch>
        </p:blipFill>
        <p:spPr>
          <a:xfrm>
            <a:off x="7820315" y="2912956"/>
            <a:ext cx="3317312" cy="3302019"/>
          </a:xfrm>
          <a:prstGeom prst="rect">
            <a:avLst/>
          </a:prstGeom>
        </p:spPr>
      </p:pic>
      <p:pic>
        <p:nvPicPr>
          <p:cNvPr id="6" name="Picture 5">
            <a:extLst>
              <a:ext uri="{FF2B5EF4-FFF2-40B4-BE49-F238E27FC236}">
                <a16:creationId xmlns:a16="http://schemas.microsoft.com/office/drawing/2014/main" id="{45407B45-1CFE-4EFF-8B0C-301F87FFF070}"/>
              </a:ext>
            </a:extLst>
          </p:cNvPr>
          <p:cNvPicPr>
            <a:picLocks noChangeAspect="1"/>
          </p:cNvPicPr>
          <p:nvPr/>
        </p:nvPicPr>
        <p:blipFill>
          <a:blip r:embed="rId5"/>
          <a:stretch>
            <a:fillRect/>
          </a:stretch>
        </p:blipFill>
        <p:spPr>
          <a:xfrm>
            <a:off x="911177" y="3681371"/>
            <a:ext cx="6078936" cy="23010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4" name="Google Shape;220;p11">
            <a:extLst>
              <a:ext uri="{FF2B5EF4-FFF2-40B4-BE49-F238E27FC236}">
                <a16:creationId xmlns:a16="http://schemas.microsoft.com/office/drawing/2014/main" id="{99FB03D2-9A82-4E86-AD19-38C36F479D95}"/>
              </a:ext>
            </a:extLst>
          </p:cNvPr>
          <p:cNvSpPr/>
          <p:nvPr/>
        </p:nvSpPr>
        <p:spPr>
          <a:xfrm>
            <a:off x="6431796" y="-15498"/>
            <a:ext cx="5760203" cy="67107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3"/>
          <p:cNvSpPr txBox="1">
            <a:spLocks noGrp="1"/>
          </p:cNvSpPr>
          <p:nvPr>
            <p:ph type="title"/>
          </p:nvPr>
        </p:nvSpPr>
        <p:spPr>
          <a:xfrm>
            <a:off x="846171" y="48208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roxima Nova Extrabold"/>
              <a:buNone/>
            </a:pPr>
            <a:r>
              <a:rPr lang="en-US" b="1" dirty="0">
                <a:latin typeface="Proxima Nova Extrabold"/>
                <a:sym typeface="Proxima Nova Extrabold"/>
              </a:rPr>
              <a:t>My role</a:t>
            </a:r>
            <a:endParaRPr dirty="0"/>
          </a:p>
        </p:txBody>
      </p:sp>
      <p:pic>
        <p:nvPicPr>
          <p:cNvPr id="116" name="Google Shape;116;p3"/>
          <p:cNvPicPr preferRelativeResize="0"/>
          <p:nvPr/>
        </p:nvPicPr>
        <p:blipFill rotWithShape="1">
          <a:blip r:embed="rId3">
            <a:alphaModFix/>
          </a:blip>
          <a:srcRect/>
          <a:stretch/>
        </p:blipFill>
        <p:spPr>
          <a:xfrm>
            <a:off x="10057406" y="347337"/>
            <a:ext cx="2064443" cy="1595251"/>
          </a:xfrm>
          <a:prstGeom prst="rect">
            <a:avLst/>
          </a:prstGeom>
          <a:noFill/>
          <a:ln>
            <a:noFill/>
          </a:ln>
        </p:spPr>
      </p:pic>
      <p:sp>
        <p:nvSpPr>
          <p:cNvPr id="118" name="Google Shape;118;p3"/>
          <p:cNvSpPr/>
          <p:nvPr/>
        </p:nvSpPr>
        <p:spPr>
          <a:xfrm>
            <a:off x="968830" y="439248"/>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3"/>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302;p17">
            <a:extLst>
              <a:ext uri="{FF2B5EF4-FFF2-40B4-BE49-F238E27FC236}">
                <a16:creationId xmlns:a16="http://schemas.microsoft.com/office/drawing/2014/main" id="{05423B88-F408-4601-A4E3-B184FC8581A1}"/>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3</a:t>
            </a:r>
            <a:endParaRPr dirty="0"/>
          </a:p>
        </p:txBody>
      </p:sp>
      <p:sp>
        <p:nvSpPr>
          <p:cNvPr id="12" name="Google Shape;223;p11">
            <a:extLst>
              <a:ext uri="{FF2B5EF4-FFF2-40B4-BE49-F238E27FC236}">
                <a16:creationId xmlns:a16="http://schemas.microsoft.com/office/drawing/2014/main" id="{AA3ED372-278E-4A1E-A103-BE27205D5DFF}"/>
              </a:ext>
            </a:extLst>
          </p:cNvPr>
          <p:cNvSpPr txBox="1">
            <a:spLocks/>
          </p:cNvSpPr>
          <p:nvPr/>
        </p:nvSpPr>
        <p:spPr>
          <a:xfrm>
            <a:off x="962184" y="1806199"/>
            <a:ext cx="4052777" cy="180701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800"/>
              <a:buNone/>
            </a:pPr>
            <a:r>
              <a:rPr lang="en-US" sz="2200" b="1" dirty="0">
                <a:latin typeface="Proxima Nova" panose="02000506030000020004" pitchFamily="50" charset="0"/>
                <a:ea typeface="Proxima Nova"/>
                <a:cs typeface="Proxima Nova"/>
                <a:sym typeface="Proxima Nova"/>
              </a:rPr>
              <a:t>The community is my stakeholder.</a:t>
            </a:r>
            <a:br>
              <a:rPr lang="en-US" sz="2200" b="1" dirty="0">
                <a:latin typeface="Proxima Nova" panose="02000506030000020004" pitchFamily="50" charset="0"/>
                <a:ea typeface="Proxima Nova"/>
                <a:cs typeface="Proxima Nova"/>
                <a:sym typeface="Proxima Nova"/>
              </a:rPr>
            </a:br>
            <a:endParaRPr lang="en-US" sz="2200" dirty="0">
              <a:latin typeface="Proxima Nova"/>
              <a:ea typeface="Proxima Nova"/>
              <a:cs typeface="Proxima Nova"/>
              <a:sym typeface="Proxima Nova"/>
            </a:endParaRPr>
          </a:p>
          <a:p>
            <a:pPr>
              <a:lnSpc>
                <a:spcPct val="100000"/>
              </a:lnSpc>
              <a:spcBef>
                <a:spcPts val="0"/>
              </a:spcBef>
              <a:buClr>
                <a:schemeClr val="dk1"/>
              </a:buClr>
              <a:buSzPts val="1800"/>
            </a:pPr>
            <a:r>
              <a:rPr lang="en-US" sz="3200" dirty="0">
                <a:latin typeface="Proxima Nova"/>
                <a:ea typeface="Proxima Nova"/>
                <a:cs typeface="Proxima Nova"/>
                <a:sym typeface="Proxima Nova"/>
              </a:rPr>
              <a:t>Access  </a:t>
            </a:r>
          </a:p>
          <a:p>
            <a:pPr>
              <a:lnSpc>
                <a:spcPct val="100000"/>
              </a:lnSpc>
              <a:spcBef>
                <a:spcPts val="0"/>
              </a:spcBef>
              <a:buClr>
                <a:schemeClr val="dk1"/>
              </a:buClr>
              <a:buSzPts val="1800"/>
            </a:pPr>
            <a:r>
              <a:rPr lang="en-US" sz="3200" dirty="0">
                <a:latin typeface="Proxima Nova"/>
                <a:ea typeface="Proxima Nova"/>
                <a:cs typeface="Proxima Nova"/>
                <a:sym typeface="Proxima Nova"/>
              </a:rPr>
              <a:t>Competition</a:t>
            </a:r>
          </a:p>
          <a:p>
            <a:pPr>
              <a:lnSpc>
                <a:spcPct val="100000"/>
              </a:lnSpc>
              <a:spcBef>
                <a:spcPts val="0"/>
              </a:spcBef>
              <a:buClr>
                <a:schemeClr val="dk1"/>
              </a:buClr>
              <a:buSzPts val="1800"/>
            </a:pPr>
            <a:r>
              <a:rPr lang="en-US" sz="3200" dirty="0">
                <a:latin typeface="Proxima Nova"/>
                <a:ea typeface="Proxima Nova"/>
                <a:cs typeface="Proxima Nova"/>
                <a:sym typeface="Proxima Nova"/>
              </a:rPr>
              <a:t>Affordability</a:t>
            </a:r>
          </a:p>
          <a:p>
            <a:pPr>
              <a:lnSpc>
                <a:spcPct val="100000"/>
              </a:lnSpc>
              <a:spcBef>
                <a:spcPts val="0"/>
              </a:spcBef>
              <a:buClr>
                <a:schemeClr val="dk1"/>
              </a:buClr>
              <a:buSzPts val="1800"/>
            </a:pPr>
            <a:r>
              <a:rPr lang="en-US" sz="3200" dirty="0">
                <a:latin typeface="Proxima Nova"/>
                <a:ea typeface="Proxima Nova"/>
                <a:cs typeface="Proxima Nova"/>
                <a:sym typeface="Proxima Nova"/>
              </a:rPr>
              <a:t>Devices</a:t>
            </a:r>
          </a:p>
          <a:p>
            <a:pPr>
              <a:lnSpc>
                <a:spcPct val="100000"/>
              </a:lnSpc>
              <a:spcBef>
                <a:spcPts val="0"/>
              </a:spcBef>
              <a:buClr>
                <a:schemeClr val="dk1"/>
              </a:buClr>
              <a:buSzPts val="1800"/>
            </a:pPr>
            <a:r>
              <a:rPr lang="en-US" sz="3200" dirty="0">
                <a:latin typeface="Proxima Nova"/>
                <a:ea typeface="Proxima Nova"/>
                <a:cs typeface="Proxima Nova"/>
                <a:sym typeface="Proxima Nova"/>
              </a:rPr>
              <a:t>Digital Equity resources</a:t>
            </a:r>
          </a:p>
          <a:p>
            <a:pPr marL="457200" lvl="1" indent="0">
              <a:lnSpc>
                <a:spcPct val="100000"/>
              </a:lnSpc>
              <a:spcBef>
                <a:spcPts val="0"/>
              </a:spcBef>
              <a:buClr>
                <a:schemeClr val="dk1"/>
              </a:buClr>
              <a:buSzPts val="1800"/>
              <a:buNone/>
            </a:pPr>
            <a:endParaRPr lang="en-US" sz="1800" dirty="0"/>
          </a:p>
        </p:txBody>
      </p:sp>
      <p:pic>
        <p:nvPicPr>
          <p:cNvPr id="4" name="Picture 3">
            <a:extLst>
              <a:ext uri="{FF2B5EF4-FFF2-40B4-BE49-F238E27FC236}">
                <a16:creationId xmlns:a16="http://schemas.microsoft.com/office/drawing/2014/main" id="{450F6269-250C-4D9C-A162-F2591A7876DA}"/>
              </a:ext>
            </a:extLst>
          </p:cNvPr>
          <p:cNvPicPr>
            <a:picLocks noChangeAspect="1"/>
          </p:cNvPicPr>
          <p:nvPr/>
        </p:nvPicPr>
        <p:blipFill>
          <a:blip r:embed="rId4"/>
          <a:stretch>
            <a:fillRect/>
          </a:stretch>
        </p:blipFill>
        <p:spPr>
          <a:xfrm>
            <a:off x="5862752" y="433034"/>
            <a:ext cx="3918489" cy="57569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9B13FE-EDBB-40A5-8FB2-CE2A247BDE07}"/>
              </a:ext>
            </a:extLst>
          </p:cNvPr>
          <p:cNvPicPr>
            <a:picLocks noChangeAspect="1"/>
          </p:cNvPicPr>
          <p:nvPr/>
        </p:nvPicPr>
        <p:blipFill>
          <a:blip r:embed="rId2"/>
          <a:stretch>
            <a:fillRect/>
          </a:stretch>
        </p:blipFill>
        <p:spPr>
          <a:xfrm rot="20093401">
            <a:off x="428932" y="416631"/>
            <a:ext cx="2091263" cy="2337510"/>
          </a:xfrm>
          <a:prstGeom prst="rect">
            <a:avLst/>
          </a:prstGeom>
        </p:spPr>
      </p:pic>
      <p:pic>
        <p:nvPicPr>
          <p:cNvPr id="6" name="Picture 5">
            <a:extLst>
              <a:ext uri="{FF2B5EF4-FFF2-40B4-BE49-F238E27FC236}">
                <a16:creationId xmlns:a16="http://schemas.microsoft.com/office/drawing/2014/main" id="{2ABB2CAD-9989-4FF0-9470-D1DDAAE63448}"/>
              </a:ext>
            </a:extLst>
          </p:cNvPr>
          <p:cNvPicPr>
            <a:picLocks noChangeAspect="1"/>
          </p:cNvPicPr>
          <p:nvPr/>
        </p:nvPicPr>
        <p:blipFill>
          <a:blip r:embed="rId3"/>
          <a:stretch>
            <a:fillRect/>
          </a:stretch>
        </p:blipFill>
        <p:spPr>
          <a:xfrm>
            <a:off x="2720152" y="51199"/>
            <a:ext cx="2335477" cy="2246051"/>
          </a:xfrm>
          <a:prstGeom prst="rect">
            <a:avLst/>
          </a:prstGeom>
        </p:spPr>
      </p:pic>
      <p:pic>
        <p:nvPicPr>
          <p:cNvPr id="7" name="Picture 6">
            <a:extLst>
              <a:ext uri="{FF2B5EF4-FFF2-40B4-BE49-F238E27FC236}">
                <a16:creationId xmlns:a16="http://schemas.microsoft.com/office/drawing/2014/main" id="{F0F83829-512E-47B8-A537-2401C65BF946}"/>
              </a:ext>
            </a:extLst>
          </p:cNvPr>
          <p:cNvPicPr>
            <a:picLocks noChangeAspect="1"/>
          </p:cNvPicPr>
          <p:nvPr/>
        </p:nvPicPr>
        <p:blipFill>
          <a:blip r:embed="rId4"/>
          <a:stretch>
            <a:fillRect/>
          </a:stretch>
        </p:blipFill>
        <p:spPr>
          <a:xfrm>
            <a:off x="7009774" y="20350"/>
            <a:ext cx="2462074" cy="2276900"/>
          </a:xfrm>
          <a:prstGeom prst="rect">
            <a:avLst/>
          </a:prstGeom>
        </p:spPr>
      </p:pic>
      <p:pic>
        <p:nvPicPr>
          <p:cNvPr id="8" name="Picture 7">
            <a:extLst>
              <a:ext uri="{FF2B5EF4-FFF2-40B4-BE49-F238E27FC236}">
                <a16:creationId xmlns:a16="http://schemas.microsoft.com/office/drawing/2014/main" id="{97F5C18B-0199-4FA9-B957-71B3B2B44BA5}"/>
              </a:ext>
            </a:extLst>
          </p:cNvPr>
          <p:cNvPicPr>
            <a:picLocks noChangeAspect="1"/>
          </p:cNvPicPr>
          <p:nvPr/>
        </p:nvPicPr>
        <p:blipFill>
          <a:blip r:embed="rId5"/>
          <a:stretch>
            <a:fillRect/>
          </a:stretch>
        </p:blipFill>
        <p:spPr>
          <a:xfrm rot="1806332">
            <a:off x="9681215" y="455211"/>
            <a:ext cx="2070486" cy="2185713"/>
          </a:xfrm>
          <a:prstGeom prst="rect">
            <a:avLst/>
          </a:prstGeom>
        </p:spPr>
      </p:pic>
      <p:pic>
        <p:nvPicPr>
          <p:cNvPr id="9" name="Picture 8">
            <a:extLst>
              <a:ext uri="{FF2B5EF4-FFF2-40B4-BE49-F238E27FC236}">
                <a16:creationId xmlns:a16="http://schemas.microsoft.com/office/drawing/2014/main" id="{21C047DC-0ADA-433B-AB10-CA1B0E955C35}"/>
              </a:ext>
            </a:extLst>
          </p:cNvPr>
          <p:cNvPicPr>
            <a:picLocks noChangeAspect="1"/>
          </p:cNvPicPr>
          <p:nvPr/>
        </p:nvPicPr>
        <p:blipFill>
          <a:blip r:embed="rId6"/>
          <a:stretch>
            <a:fillRect/>
          </a:stretch>
        </p:blipFill>
        <p:spPr>
          <a:xfrm>
            <a:off x="4511312" y="2612899"/>
            <a:ext cx="3017877" cy="2977706"/>
          </a:xfrm>
          <a:prstGeom prst="rect">
            <a:avLst/>
          </a:prstGeom>
        </p:spPr>
      </p:pic>
      <p:pic>
        <p:nvPicPr>
          <p:cNvPr id="10" name="Picture 9">
            <a:extLst>
              <a:ext uri="{FF2B5EF4-FFF2-40B4-BE49-F238E27FC236}">
                <a16:creationId xmlns:a16="http://schemas.microsoft.com/office/drawing/2014/main" id="{D238A04E-C99F-4C37-90B8-738DA339C999}"/>
              </a:ext>
            </a:extLst>
          </p:cNvPr>
          <p:cNvPicPr>
            <a:picLocks noChangeAspect="1"/>
          </p:cNvPicPr>
          <p:nvPr/>
        </p:nvPicPr>
        <p:blipFill>
          <a:blip r:embed="rId7"/>
          <a:stretch>
            <a:fillRect/>
          </a:stretch>
        </p:blipFill>
        <p:spPr>
          <a:xfrm>
            <a:off x="478815" y="2798632"/>
            <a:ext cx="3840245" cy="3608073"/>
          </a:xfrm>
          <a:prstGeom prst="rect">
            <a:avLst/>
          </a:prstGeom>
        </p:spPr>
      </p:pic>
      <p:pic>
        <p:nvPicPr>
          <p:cNvPr id="11" name="Picture 10">
            <a:extLst>
              <a:ext uri="{FF2B5EF4-FFF2-40B4-BE49-F238E27FC236}">
                <a16:creationId xmlns:a16="http://schemas.microsoft.com/office/drawing/2014/main" id="{DF17FAB8-50A8-4BC2-B4D2-C2FD0DF1A6F8}"/>
              </a:ext>
            </a:extLst>
          </p:cNvPr>
          <p:cNvPicPr>
            <a:picLocks noChangeAspect="1"/>
          </p:cNvPicPr>
          <p:nvPr/>
        </p:nvPicPr>
        <p:blipFill>
          <a:blip r:embed="rId8"/>
          <a:stretch>
            <a:fillRect/>
          </a:stretch>
        </p:blipFill>
        <p:spPr>
          <a:xfrm>
            <a:off x="7967504" y="2690879"/>
            <a:ext cx="3526803" cy="3780443"/>
          </a:xfrm>
          <a:prstGeom prst="rect">
            <a:avLst/>
          </a:prstGeom>
        </p:spPr>
      </p:pic>
      <p:pic>
        <p:nvPicPr>
          <p:cNvPr id="13" name="Picture 12">
            <a:extLst>
              <a:ext uri="{FF2B5EF4-FFF2-40B4-BE49-F238E27FC236}">
                <a16:creationId xmlns:a16="http://schemas.microsoft.com/office/drawing/2014/main" id="{F95010AA-4BC1-432B-AED5-9061CF5FA1B6}"/>
              </a:ext>
            </a:extLst>
          </p:cNvPr>
          <p:cNvPicPr>
            <a:picLocks noChangeAspect="1"/>
          </p:cNvPicPr>
          <p:nvPr/>
        </p:nvPicPr>
        <p:blipFill>
          <a:blip r:embed="rId9"/>
          <a:stretch>
            <a:fillRect/>
          </a:stretch>
        </p:blipFill>
        <p:spPr>
          <a:xfrm>
            <a:off x="5055629" y="387198"/>
            <a:ext cx="1941467" cy="1910052"/>
          </a:xfrm>
          <a:prstGeom prst="rect">
            <a:avLst/>
          </a:prstGeom>
        </p:spPr>
      </p:pic>
    </p:spTree>
    <p:extLst>
      <p:ext uri="{BB962C8B-B14F-4D97-AF65-F5344CB8AC3E}">
        <p14:creationId xmlns:p14="http://schemas.microsoft.com/office/powerpoint/2010/main" val="43851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p:nvPr/>
        </p:nvSpPr>
        <p:spPr>
          <a:xfrm>
            <a:off x="6431796" y="-15498"/>
            <a:ext cx="5760203" cy="67107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11"/>
          <p:cNvPicPr preferRelativeResize="0"/>
          <p:nvPr/>
        </p:nvPicPr>
        <p:blipFill rotWithShape="1">
          <a:blip r:embed="rId3">
            <a:alphaModFix/>
          </a:blip>
          <a:srcRect/>
          <a:stretch/>
        </p:blipFill>
        <p:spPr>
          <a:xfrm>
            <a:off x="10191585" y="-344377"/>
            <a:ext cx="2064443" cy="1595251"/>
          </a:xfrm>
          <a:prstGeom prst="rect">
            <a:avLst/>
          </a:prstGeom>
          <a:noFill/>
          <a:ln>
            <a:noFill/>
          </a:ln>
        </p:spPr>
      </p:pic>
      <p:sp>
        <p:nvSpPr>
          <p:cNvPr id="225" name="Google Shape;225;p11"/>
          <p:cNvSpPr txBox="1">
            <a:spLocks noGrp="1"/>
          </p:cNvSpPr>
          <p:nvPr>
            <p:ph type="title"/>
          </p:nvPr>
        </p:nvSpPr>
        <p:spPr>
          <a:xfrm>
            <a:off x="799657" y="425517"/>
            <a:ext cx="7809418" cy="728459"/>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400"/>
            </a:pPr>
            <a:r>
              <a:rPr lang="en-US" sz="3600" b="1" dirty="0">
                <a:latin typeface="Proxima Nova Extrabold"/>
                <a:ea typeface="Proxima Nova Extrabold"/>
                <a:cs typeface="Proxima Nova Extrabold"/>
                <a:sym typeface="Proxima Nova Extrabold"/>
              </a:rPr>
              <a:t>Making Broadband Competitive</a:t>
            </a:r>
            <a:br>
              <a:rPr lang="en-US" sz="3600" b="1" dirty="0">
                <a:latin typeface="Proxima Nova Extrabold"/>
                <a:ea typeface="Proxima Nova Extrabold"/>
                <a:cs typeface="Proxima Nova Extrabold"/>
                <a:sym typeface="Proxima Nova Extrabold"/>
              </a:rPr>
            </a:br>
            <a:r>
              <a:rPr lang="en-US" sz="2700" b="1" dirty="0">
                <a:latin typeface="Proxima Nova Extrabold"/>
                <a:ea typeface="Proxima Nova Extrabold"/>
                <a:cs typeface="Proxima Nova Extrabold"/>
                <a:sym typeface="Proxima Nova Extrabold"/>
              </a:rPr>
              <a:t>Public &amp; Private Partnership</a:t>
            </a:r>
            <a:endParaRPr sz="2700" dirty="0"/>
          </a:p>
        </p:txBody>
      </p:sp>
      <p:sp>
        <p:nvSpPr>
          <p:cNvPr id="223" name="Google Shape;223;p11"/>
          <p:cNvSpPr txBox="1">
            <a:spLocks noGrp="1"/>
          </p:cNvSpPr>
          <p:nvPr>
            <p:ph sz="half" idx="1"/>
          </p:nvPr>
        </p:nvSpPr>
        <p:spPr>
          <a:xfrm>
            <a:off x="799657" y="1250875"/>
            <a:ext cx="5218716" cy="243236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1800"/>
              <a:buNone/>
            </a:pPr>
            <a:r>
              <a:rPr lang="en-US" sz="2400" b="1" dirty="0">
                <a:latin typeface="Proxima Nova" panose="02000506030000020004" pitchFamily="50" charset="0"/>
                <a:ea typeface="Proxima Nova"/>
                <a:cs typeface="Proxima Nova"/>
                <a:sym typeface="Proxima Nova"/>
              </a:rPr>
              <a:t>Private: Multiple companies to:</a:t>
            </a:r>
          </a:p>
          <a:p>
            <a:pPr>
              <a:spcBef>
                <a:spcPts val="0"/>
              </a:spcBef>
              <a:buClr>
                <a:schemeClr val="dk1"/>
              </a:buClr>
              <a:buSzPts val="1800"/>
            </a:pPr>
            <a:r>
              <a:rPr lang="en-US" sz="2400" dirty="0">
                <a:latin typeface="Proxima Nova"/>
                <a:ea typeface="Proxima Nova"/>
                <a:cs typeface="Proxima Nova"/>
                <a:sym typeface="Proxima Nova"/>
              </a:rPr>
              <a:t>Offer competitive rates</a:t>
            </a:r>
          </a:p>
          <a:p>
            <a:pPr>
              <a:spcBef>
                <a:spcPts val="0"/>
              </a:spcBef>
              <a:buClr>
                <a:schemeClr val="dk1"/>
              </a:buClr>
              <a:buSzPts val="1800"/>
            </a:pPr>
            <a:r>
              <a:rPr lang="en-US" sz="2400" dirty="0">
                <a:latin typeface="Proxima Nova"/>
                <a:ea typeface="Proxima Nova"/>
                <a:cs typeface="Proxima Nova"/>
                <a:sym typeface="Proxima Nova"/>
              </a:rPr>
              <a:t>Offer competitive services</a:t>
            </a:r>
          </a:p>
          <a:p>
            <a:pPr>
              <a:spcBef>
                <a:spcPts val="0"/>
              </a:spcBef>
              <a:buClr>
                <a:schemeClr val="dk1"/>
              </a:buClr>
              <a:buSzPts val="1800"/>
            </a:pPr>
            <a:r>
              <a:rPr lang="en-US" sz="2400" dirty="0">
                <a:latin typeface="Proxima Nova"/>
                <a:ea typeface="Proxima Nova"/>
                <a:cs typeface="Proxima Nova"/>
                <a:sym typeface="Proxima Nova"/>
              </a:rPr>
              <a:t>Expand service areas</a:t>
            </a:r>
          </a:p>
          <a:p>
            <a:pPr>
              <a:spcBef>
                <a:spcPts val="0"/>
              </a:spcBef>
              <a:buClr>
                <a:schemeClr val="dk1"/>
              </a:buClr>
              <a:buSzPts val="1800"/>
            </a:pPr>
            <a:r>
              <a:rPr lang="en-US" sz="2400" dirty="0">
                <a:latin typeface="Proxima Nova"/>
                <a:ea typeface="Proxima Nova"/>
                <a:cs typeface="Proxima Nova"/>
                <a:sym typeface="Proxima Nova"/>
              </a:rPr>
              <a:t>Contribute to local and surrounding economy</a:t>
            </a:r>
          </a:p>
        </p:txBody>
      </p:sp>
      <p:sp>
        <p:nvSpPr>
          <p:cNvPr id="226" name="Google Shape;226;p11"/>
          <p:cNvSpPr/>
          <p:nvPr/>
        </p:nvSpPr>
        <p:spPr>
          <a:xfrm>
            <a:off x="962184" y="212162"/>
            <a:ext cx="696686" cy="157389"/>
          </a:xfrm>
          <a:prstGeom prst="rect">
            <a:avLst/>
          </a:prstGeom>
          <a:solidFill>
            <a:srgbClr val="E828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1"/>
          <p:cNvSpPr/>
          <p:nvPr/>
        </p:nvSpPr>
        <p:spPr>
          <a:xfrm>
            <a:off x="0" y="6574971"/>
            <a:ext cx="12192000" cy="283029"/>
          </a:xfrm>
          <a:prstGeom prst="rect">
            <a:avLst/>
          </a:prstGeom>
          <a:solidFill>
            <a:srgbClr val="3936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02;p17">
            <a:extLst>
              <a:ext uri="{FF2B5EF4-FFF2-40B4-BE49-F238E27FC236}">
                <a16:creationId xmlns:a16="http://schemas.microsoft.com/office/drawing/2014/main" id="{1BA9AC31-61AF-4296-BD39-4A2B7915A303}"/>
              </a:ext>
            </a:extLst>
          </p:cNvPr>
          <p:cNvSpPr txBox="1"/>
          <p:nvPr/>
        </p:nvSpPr>
        <p:spPr>
          <a:xfrm>
            <a:off x="4775745" y="6225710"/>
            <a:ext cx="686888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dk1"/>
                </a:solidFill>
                <a:latin typeface="Proxima Nova"/>
                <a:sym typeface="Proxima Nova"/>
              </a:rPr>
              <a:t>7</a:t>
            </a:r>
            <a:endParaRPr dirty="0"/>
          </a:p>
        </p:txBody>
      </p:sp>
      <p:pic>
        <p:nvPicPr>
          <p:cNvPr id="4" name="Picture 3">
            <a:extLst>
              <a:ext uri="{FF2B5EF4-FFF2-40B4-BE49-F238E27FC236}">
                <a16:creationId xmlns:a16="http://schemas.microsoft.com/office/drawing/2014/main" id="{DCD8776B-8CDE-459C-88D2-83825F063260}"/>
              </a:ext>
            </a:extLst>
          </p:cNvPr>
          <p:cNvPicPr>
            <a:picLocks noChangeAspect="1"/>
          </p:cNvPicPr>
          <p:nvPr/>
        </p:nvPicPr>
        <p:blipFill>
          <a:blip r:embed="rId4"/>
          <a:stretch>
            <a:fillRect/>
          </a:stretch>
        </p:blipFill>
        <p:spPr>
          <a:xfrm>
            <a:off x="9344788" y="5004609"/>
            <a:ext cx="2557293" cy="886282"/>
          </a:xfrm>
          <a:prstGeom prst="rect">
            <a:avLst/>
          </a:prstGeom>
        </p:spPr>
      </p:pic>
      <p:pic>
        <p:nvPicPr>
          <p:cNvPr id="6" name="Picture 5">
            <a:extLst>
              <a:ext uri="{FF2B5EF4-FFF2-40B4-BE49-F238E27FC236}">
                <a16:creationId xmlns:a16="http://schemas.microsoft.com/office/drawing/2014/main" id="{A39D9B03-5C83-4992-A7D2-975713952CA4}"/>
              </a:ext>
            </a:extLst>
          </p:cNvPr>
          <p:cNvPicPr>
            <a:picLocks noChangeAspect="1"/>
          </p:cNvPicPr>
          <p:nvPr/>
        </p:nvPicPr>
        <p:blipFill>
          <a:blip r:embed="rId5"/>
          <a:stretch>
            <a:fillRect/>
          </a:stretch>
        </p:blipFill>
        <p:spPr>
          <a:xfrm>
            <a:off x="6240088" y="883300"/>
            <a:ext cx="5451089" cy="3561719"/>
          </a:xfrm>
          <a:prstGeom prst="rect">
            <a:avLst/>
          </a:prstGeom>
        </p:spPr>
      </p:pic>
      <p:pic>
        <p:nvPicPr>
          <p:cNvPr id="3" name="Picture 2">
            <a:extLst>
              <a:ext uri="{FF2B5EF4-FFF2-40B4-BE49-F238E27FC236}">
                <a16:creationId xmlns:a16="http://schemas.microsoft.com/office/drawing/2014/main" id="{E65E41FB-D726-4E7F-9170-500FC244CE5D}"/>
              </a:ext>
            </a:extLst>
          </p:cNvPr>
          <p:cNvPicPr>
            <a:picLocks noChangeAspect="1"/>
          </p:cNvPicPr>
          <p:nvPr/>
        </p:nvPicPr>
        <p:blipFill>
          <a:blip r:embed="rId6"/>
          <a:stretch>
            <a:fillRect/>
          </a:stretch>
        </p:blipFill>
        <p:spPr>
          <a:xfrm>
            <a:off x="4327015" y="3790730"/>
            <a:ext cx="4516951" cy="2442201"/>
          </a:xfrm>
          <a:prstGeom prst="rect">
            <a:avLst/>
          </a:prstGeom>
        </p:spPr>
      </p:pic>
      <p:pic>
        <p:nvPicPr>
          <p:cNvPr id="7" name="Picture 6">
            <a:extLst>
              <a:ext uri="{FF2B5EF4-FFF2-40B4-BE49-F238E27FC236}">
                <a16:creationId xmlns:a16="http://schemas.microsoft.com/office/drawing/2014/main" id="{D3ED7A98-65DB-4869-8778-8D63AA7196AA}"/>
              </a:ext>
            </a:extLst>
          </p:cNvPr>
          <p:cNvPicPr>
            <a:picLocks noChangeAspect="1"/>
          </p:cNvPicPr>
          <p:nvPr/>
        </p:nvPicPr>
        <p:blipFill>
          <a:blip r:embed="rId7"/>
          <a:stretch>
            <a:fillRect/>
          </a:stretch>
        </p:blipFill>
        <p:spPr>
          <a:xfrm>
            <a:off x="339498" y="3400214"/>
            <a:ext cx="3923488" cy="2290260"/>
          </a:xfrm>
          <a:prstGeom prst="rect">
            <a:avLst/>
          </a:prstGeom>
        </p:spPr>
      </p:pic>
    </p:spTree>
    <p:extLst>
      <p:ext uri="{BB962C8B-B14F-4D97-AF65-F5344CB8AC3E}">
        <p14:creationId xmlns:p14="http://schemas.microsoft.com/office/powerpoint/2010/main" val="3395919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5408171C336D47B924EC9A82CF453D" ma:contentTypeVersion="26" ma:contentTypeDescription="Create a new document." ma:contentTypeScope="" ma:versionID="21dc14dce6a25fb65bb817e650e6f6e3">
  <xsd:schema xmlns:xsd="http://www.w3.org/2001/XMLSchema" xmlns:xs="http://www.w3.org/2001/XMLSchema" xmlns:p="http://schemas.microsoft.com/office/2006/metadata/properties" targetNamespace="http://schemas.microsoft.com/office/2006/metadata/properties" ma:root="true" ma:fieldsID="27d23708c31fb3ebae8d2f9f8642a4b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13213A-F53E-40F9-A2E4-B96688AEB6E7}">
  <ds:schemaRefs>
    <ds:schemaRef ds:uri="http://purl.org/dc/dcmitype/"/>
    <ds:schemaRef ds:uri="http://purl.org/dc/elements/1.1/"/>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C22507-89AF-4EE9-98C2-76E1DEC35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ACA9AE1-E03C-4C64-B7B2-66D0E55A62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1302</TotalTime>
  <Words>354</Words>
  <Application>Microsoft Office PowerPoint</Application>
  <PresentationFormat>Widescreen</PresentationFormat>
  <Paragraphs>85</Paragraphs>
  <Slides>15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Proxima Nova Extrabold</vt:lpstr>
      <vt:lpstr>Calibri Light</vt:lpstr>
      <vt:lpstr>Calibri</vt:lpstr>
      <vt:lpstr>Proxima Nova Rg</vt:lpstr>
      <vt:lpstr>Arial</vt:lpstr>
      <vt:lpstr>Proxima Nova</vt:lpstr>
      <vt:lpstr>Office Theme</vt:lpstr>
      <vt:lpstr>PowerPoint Presentation</vt:lpstr>
      <vt:lpstr>About Me</vt:lpstr>
      <vt:lpstr>The need for a City broadband office</vt:lpstr>
      <vt:lpstr>Together, we are broadband strong </vt:lpstr>
      <vt:lpstr>Albuquerque Broadband </vt:lpstr>
      <vt:lpstr>COA Broadband Mission</vt:lpstr>
      <vt:lpstr>My role</vt:lpstr>
      <vt:lpstr>PowerPoint Presentation</vt:lpstr>
      <vt:lpstr>Making Broadband Competitive Public &amp; Private Partnership</vt:lpstr>
      <vt:lpstr>Adoption and Use </vt:lpstr>
      <vt:lpstr>FCC’s Affordable Connectivity Program $30 a month discount on internet </vt:lpstr>
      <vt:lpstr>PowerPoint Presentation</vt:lpstr>
      <vt:lpstr>Digital Equity</vt:lpstr>
      <vt:lpstr>How you can help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Nicolaou, Catherine</cp:lastModifiedBy>
  <cp:revision>48</cp:revision>
  <dcterms:created xsi:type="dcterms:W3CDTF">2020-10-29T15:19:47Z</dcterms:created>
  <dcterms:modified xsi:type="dcterms:W3CDTF">2023-12-12T22:51:15Z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0x010100F25408171C336D47B924EC9A82CF453D</vt:lpwstr>
  </property>
</Properties>
</file>