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550145529" r:id="rId5"/>
    <p:sldId id="550145524" r:id="rId6"/>
    <p:sldId id="2147471132" r:id="rId7"/>
    <p:sldId id="2147471126" r:id="rId8"/>
    <p:sldId id="2147471134" r:id="rId9"/>
    <p:sldId id="302" r:id="rId10"/>
    <p:sldId id="281" r:id="rId11"/>
    <p:sldId id="256" r:id="rId12"/>
    <p:sldId id="550145530" r:id="rId13"/>
    <p:sldId id="550145528" r:id="rId14"/>
    <p:sldId id="550145531" r:id="rId15"/>
    <p:sldId id="5501455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6979B9-7877-C205-104A-B0553B38081C}" name="Jenn Holtz" initials="JH" userId="S::Jenn.Holtz@jsitel.com::c69a64b2-8911-4e96-a247-27921008b7f6" providerId="AD"/>
  <p188:author id="{F646E2D1-D46D-2F58-1D79-1E37537A812D}" name="Matthew Williamson" initials="MW" userId="S::Matthew.Williamson@jsitel.com::8ff694b2-8f1b-4a26-bb69-27c28120c73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Eyre" initials="SE" lastIdx="6" clrIdx="0">
    <p:extLst>
      <p:ext uri="{19B8F6BF-5375-455C-9EA6-DF929625EA0E}">
        <p15:presenceInfo xmlns:p15="http://schemas.microsoft.com/office/powerpoint/2012/main" userId="S::stephen.eyre@calix.com::6a2ea84f-cc86-44b3-a427-8799e9f5756f" providerId="AD"/>
      </p:ext>
    </p:extLst>
  </p:cmAuthor>
  <p:cmAuthor id="2" name="Vivian Gawecki" initials="VG" lastIdx="3" clrIdx="1">
    <p:extLst>
      <p:ext uri="{19B8F6BF-5375-455C-9EA6-DF929625EA0E}">
        <p15:presenceInfo xmlns:p15="http://schemas.microsoft.com/office/powerpoint/2012/main" userId="S::vivian.gawecki@calix.com::fda5d28e-d167-4986-8af8-71e781e3cc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B38DB"/>
    <a:srgbClr val="0A38D1"/>
    <a:srgbClr val="CCCCCC"/>
    <a:srgbClr val="FF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50CE9-0536-A643-8115-C7DD068577D9}" v="11" dt="2023-12-12T17:39:22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 autoAdjust="0"/>
    <p:restoredTop sz="86395" autoAdjust="0"/>
  </p:normalViewPr>
  <p:slideViewPr>
    <p:cSldViewPr snapToGrid="0" snapToObjects="1">
      <p:cViewPr varScale="1">
        <p:scale>
          <a:sx n="44" d="100"/>
          <a:sy n="44" d="100"/>
        </p:scale>
        <p:origin x="619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F96C2-CA8A-46EB-80A5-5D82B518D0E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E644AC-B762-4327-9B46-A5F4D42B37C0}">
      <dgm:prSet phldrT="[Text]" custT="1"/>
      <dgm:spPr>
        <a:solidFill>
          <a:srgbClr val="000268"/>
        </a:solidFill>
      </dgm:spPr>
      <dgm:t>
        <a:bodyPr/>
        <a:lstStyle/>
        <a:p>
          <a:r>
            <a:rPr lang="en-US" sz="1600" b="1" dirty="0"/>
            <a:t>Managing Network Technology </a:t>
          </a:r>
        </a:p>
      </dgm:t>
    </dgm:pt>
    <dgm:pt modelId="{D451F2C2-6990-451B-801F-D0D7C8A06F39}" type="parTrans" cxnId="{FB739715-BC6D-4422-87AE-368798A00130}">
      <dgm:prSet/>
      <dgm:spPr/>
      <dgm:t>
        <a:bodyPr/>
        <a:lstStyle/>
        <a:p>
          <a:endParaRPr lang="en-US" sz="1600"/>
        </a:p>
      </dgm:t>
    </dgm:pt>
    <dgm:pt modelId="{FC0FC6C7-B294-4E97-B8B6-DED407AA483E}" type="sibTrans" cxnId="{FB739715-BC6D-4422-87AE-368798A00130}">
      <dgm:prSet/>
      <dgm:spPr/>
      <dgm:t>
        <a:bodyPr/>
        <a:lstStyle/>
        <a:p>
          <a:endParaRPr lang="en-US" sz="1600"/>
        </a:p>
      </dgm:t>
    </dgm:pt>
    <dgm:pt modelId="{4209F2AE-D9B3-4D37-97B5-22DB0C58A930}">
      <dgm:prSet phldrT="[Text]" custT="1"/>
      <dgm:spPr>
        <a:solidFill>
          <a:srgbClr val="00037B"/>
        </a:solidFill>
      </dgm:spPr>
      <dgm:t>
        <a:bodyPr/>
        <a:lstStyle/>
        <a:p>
          <a:r>
            <a:rPr lang="en-US" sz="1600" b="1"/>
            <a:t>Strategic Planning/ Feasibility Studies </a:t>
          </a:r>
        </a:p>
      </dgm:t>
    </dgm:pt>
    <dgm:pt modelId="{95F666F0-0CA9-4599-B872-764B328D4229}" type="parTrans" cxnId="{DFF234D0-4AD8-4C40-A333-406CDDDEEF75}">
      <dgm:prSet/>
      <dgm:spPr/>
      <dgm:t>
        <a:bodyPr/>
        <a:lstStyle/>
        <a:p>
          <a:endParaRPr lang="en-US" sz="1600"/>
        </a:p>
      </dgm:t>
    </dgm:pt>
    <dgm:pt modelId="{DCDC59B2-C93C-4C74-B846-B49A0FF32EA8}" type="sibTrans" cxnId="{DFF234D0-4AD8-4C40-A333-406CDDDEEF75}">
      <dgm:prSet/>
      <dgm:spPr/>
      <dgm:t>
        <a:bodyPr/>
        <a:lstStyle/>
        <a:p>
          <a:endParaRPr lang="en-US" sz="1600"/>
        </a:p>
      </dgm:t>
    </dgm:pt>
    <dgm:pt modelId="{2FA195A0-8AB7-4A40-9C3A-5238534E0828}">
      <dgm:prSet phldrT="[Text]" custT="1"/>
      <dgm:spPr>
        <a:solidFill>
          <a:srgbClr val="000590"/>
        </a:solidFill>
      </dgm:spPr>
      <dgm:t>
        <a:bodyPr/>
        <a:lstStyle/>
        <a:p>
          <a:r>
            <a:rPr lang="en-US" sz="1600" b="1"/>
            <a:t>Competitive Studies </a:t>
          </a:r>
        </a:p>
      </dgm:t>
    </dgm:pt>
    <dgm:pt modelId="{DE730F3F-0404-4429-9BEF-3D348E3218DB}" type="parTrans" cxnId="{E4F7A795-95CD-44F9-A268-704FECB88F6A}">
      <dgm:prSet/>
      <dgm:spPr/>
      <dgm:t>
        <a:bodyPr/>
        <a:lstStyle/>
        <a:p>
          <a:endParaRPr lang="en-US" sz="1600"/>
        </a:p>
      </dgm:t>
    </dgm:pt>
    <dgm:pt modelId="{3922F75E-7189-443C-B9C5-5F91C1869EB8}" type="sibTrans" cxnId="{E4F7A795-95CD-44F9-A268-704FECB88F6A}">
      <dgm:prSet/>
      <dgm:spPr/>
      <dgm:t>
        <a:bodyPr/>
        <a:lstStyle/>
        <a:p>
          <a:endParaRPr lang="en-US" sz="1600"/>
        </a:p>
      </dgm:t>
    </dgm:pt>
    <dgm:pt modelId="{B028736B-0432-49A1-8EAA-6EB46610D043}">
      <dgm:prSet phldrT="[Text]" custT="1"/>
      <dgm:spPr>
        <a:solidFill>
          <a:srgbClr val="0007A4"/>
        </a:solidFill>
      </dgm:spPr>
      <dgm:t>
        <a:bodyPr/>
        <a:lstStyle/>
        <a:p>
          <a:r>
            <a:rPr lang="en-US" sz="1600" b="1"/>
            <a:t>Maximize Funding </a:t>
          </a:r>
        </a:p>
      </dgm:t>
    </dgm:pt>
    <dgm:pt modelId="{E77E6FAF-AC69-4DE0-AE9A-BAA8E0382794}" type="parTrans" cxnId="{2A69C940-ECA0-4293-A2FD-25BF3D6332D8}">
      <dgm:prSet/>
      <dgm:spPr/>
      <dgm:t>
        <a:bodyPr/>
        <a:lstStyle/>
        <a:p>
          <a:endParaRPr lang="en-US" sz="1600"/>
        </a:p>
      </dgm:t>
    </dgm:pt>
    <dgm:pt modelId="{8A31D2A4-6AE8-4E48-B70E-A2FCEBAADC24}" type="sibTrans" cxnId="{2A69C940-ECA0-4293-A2FD-25BF3D6332D8}">
      <dgm:prSet/>
      <dgm:spPr/>
      <dgm:t>
        <a:bodyPr/>
        <a:lstStyle/>
        <a:p>
          <a:endParaRPr lang="en-US" sz="1600"/>
        </a:p>
      </dgm:t>
    </dgm:pt>
    <dgm:pt modelId="{EF6E677B-255F-4DF2-AD5F-FDC0FD0A131D}">
      <dgm:prSet phldrT="[Text]" custT="1"/>
      <dgm:spPr>
        <a:solidFill>
          <a:srgbClr val="0009B8"/>
        </a:solidFill>
      </dgm:spPr>
      <dgm:t>
        <a:bodyPr/>
        <a:lstStyle/>
        <a:p>
          <a:r>
            <a:rPr lang="en-US" sz="1600" b="1"/>
            <a:t>Designing/ Engineering Networks</a:t>
          </a:r>
        </a:p>
      </dgm:t>
    </dgm:pt>
    <dgm:pt modelId="{FF5B4167-1550-46F6-BBB0-878520B5A716}" type="parTrans" cxnId="{D2A063E6-642F-4385-8983-6056709D999D}">
      <dgm:prSet/>
      <dgm:spPr/>
      <dgm:t>
        <a:bodyPr/>
        <a:lstStyle/>
        <a:p>
          <a:endParaRPr lang="en-US" sz="1600"/>
        </a:p>
      </dgm:t>
    </dgm:pt>
    <dgm:pt modelId="{D131625D-02E5-42DB-A9F2-B3C63D103CFF}" type="sibTrans" cxnId="{D2A063E6-642F-4385-8983-6056709D999D}">
      <dgm:prSet/>
      <dgm:spPr/>
      <dgm:t>
        <a:bodyPr/>
        <a:lstStyle/>
        <a:p>
          <a:endParaRPr lang="en-US" sz="1600"/>
        </a:p>
      </dgm:t>
    </dgm:pt>
    <dgm:pt modelId="{56DB4065-EF4A-4551-9C83-CE85907454F5}">
      <dgm:prSet phldrT="[Text]" custT="1"/>
      <dgm:spPr>
        <a:solidFill>
          <a:srgbClr val="000BCC"/>
        </a:solidFill>
      </dgm:spPr>
      <dgm:t>
        <a:bodyPr/>
        <a:lstStyle/>
        <a:p>
          <a:r>
            <a:rPr lang="en-US" sz="1600" b="1"/>
            <a:t>Project Managing Buildout of Network  </a:t>
          </a:r>
        </a:p>
      </dgm:t>
    </dgm:pt>
    <dgm:pt modelId="{FBC283DD-E1C8-4219-A898-6B39AEC54CA9}" type="parTrans" cxnId="{3C5D0411-E23C-4F16-87D5-02ACD325FC13}">
      <dgm:prSet/>
      <dgm:spPr/>
      <dgm:t>
        <a:bodyPr/>
        <a:lstStyle/>
        <a:p>
          <a:endParaRPr lang="en-US" sz="1600"/>
        </a:p>
      </dgm:t>
    </dgm:pt>
    <dgm:pt modelId="{3C7CF45F-43C7-4400-9BC5-E62210760A55}" type="sibTrans" cxnId="{3C5D0411-E23C-4F16-87D5-02ACD325FC13}">
      <dgm:prSet/>
      <dgm:spPr>
        <a:solidFill>
          <a:schemeClr val="tx1">
            <a:lumMod val="95000"/>
            <a:lumOff val="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US" sz="1600"/>
        </a:p>
      </dgm:t>
    </dgm:pt>
    <dgm:pt modelId="{55699E78-71B4-46E9-A498-EA7007413929}" type="pres">
      <dgm:prSet presAssocID="{22FF96C2-CA8A-46EB-80A5-5D82B518D0E1}" presName="cycle" presStyleCnt="0">
        <dgm:presLayoutVars>
          <dgm:dir/>
          <dgm:resizeHandles val="exact"/>
        </dgm:presLayoutVars>
      </dgm:prSet>
      <dgm:spPr/>
    </dgm:pt>
    <dgm:pt modelId="{69BFABCD-8A5C-42EF-944E-C3D53683FEFB}" type="pres">
      <dgm:prSet presAssocID="{65E644AC-B762-4327-9B46-A5F4D42B37C0}" presName="node" presStyleLbl="node1" presStyleIdx="0" presStyleCnt="6" custScaleX="158496" custScaleY="138493">
        <dgm:presLayoutVars>
          <dgm:bulletEnabled val="1"/>
        </dgm:presLayoutVars>
      </dgm:prSet>
      <dgm:spPr/>
    </dgm:pt>
    <dgm:pt modelId="{923B0015-6E1D-4BB5-B861-6FC11064E1D9}" type="pres">
      <dgm:prSet presAssocID="{65E644AC-B762-4327-9B46-A5F4D42B37C0}" presName="spNode" presStyleCnt="0"/>
      <dgm:spPr/>
    </dgm:pt>
    <dgm:pt modelId="{E0C93635-2917-40BD-8223-56935F05066F}" type="pres">
      <dgm:prSet presAssocID="{FC0FC6C7-B294-4E97-B8B6-DED407AA483E}" presName="sibTrans" presStyleLbl="sibTrans1D1" presStyleIdx="0" presStyleCnt="6"/>
      <dgm:spPr/>
    </dgm:pt>
    <dgm:pt modelId="{213A7BCC-D8D1-42E1-8BFE-09D79A4FCC2C}" type="pres">
      <dgm:prSet presAssocID="{4209F2AE-D9B3-4D37-97B5-22DB0C58A930}" presName="node" presStyleLbl="node1" presStyleIdx="1" presStyleCnt="6" custScaleX="158496" custScaleY="138493" custRadScaleRad="104400" custRadScaleInc="48051">
        <dgm:presLayoutVars>
          <dgm:bulletEnabled val="1"/>
        </dgm:presLayoutVars>
      </dgm:prSet>
      <dgm:spPr/>
    </dgm:pt>
    <dgm:pt modelId="{BCB18137-C7F4-4CFC-9B92-BBDFC1D6FDDE}" type="pres">
      <dgm:prSet presAssocID="{4209F2AE-D9B3-4D37-97B5-22DB0C58A930}" presName="spNode" presStyleCnt="0"/>
      <dgm:spPr/>
    </dgm:pt>
    <dgm:pt modelId="{8287B2FB-D805-43FD-B5AE-92D99C3B996C}" type="pres">
      <dgm:prSet presAssocID="{DCDC59B2-C93C-4C74-B846-B49A0FF32EA8}" presName="sibTrans" presStyleLbl="sibTrans1D1" presStyleIdx="1" presStyleCnt="6"/>
      <dgm:spPr/>
    </dgm:pt>
    <dgm:pt modelId="{FD4EFC6D-5E8B-4B45-B4ED-D79B45F01EEC}" type="pres">
      <dgm:prSet presAssocID="{2FA195A0-8AB7-4A40-9C3A-5238534E0828}" presName="node" presStyleLbl="node1" presStyleIdx="2" presStyleCnt="6" custScaleX="158496" custScaleY="138493" custRadScaleRad="103657" custRadScaleInc="-51062">
        <dgm:presLayoutVars>
          <dgm:bulletEnabled val="1"/>
        </dgm:presLayoutVars>
      </dgm:prSet>
      <dgm:spPr/>
    </dgm:pt>
    <dgm:pt modelId="{8688EA23-3422-43B0-BC86-71193DF8EDA4}" type="pres">
      <dgm:prSet presAssocID="{2FA195A0-8AB7-4A40-9C3A-5238534E0828}" presName="spNode" presStyleCnt="0"/>
      <dgm:spPr/>
    </dgm:pt>
    <dgm:pt modelId="{B0A89C97-943B-4145-B518-DD056791D201}" type="pres">
      <dgm:prSet presAssocID="{3922F75E-7189-443C-B9C5-5F91C1869EB8}" presName="sibTrans" presStyleLbl="sibTrans1D1" presStyleIdx="2" presStyleCnt="6"/>
      <dgm:spPr/>
    </dgm:pt>
    <dgm:pt modelId="{45D854F6-4E0D-48D8-B5FA-4FE99306D76E}" type="pres">
      <dgm:prSet presAssocID="{B028736B-0432-49A1-8EAA-6EB46610D043}" presName="node" presStyleLbl="node1" presStyleIdx="3" presStyleCnt="6" custScaleX="158496" custScaleY="138493" custRadScaleRad="121274" custRadScaleInc="349">
        <dgm:presLayoutVars>
          <dgm:bulletEnabled val="1"/>
        </dgm:presLayoutVars>
      </dgm:prSet>
      <dgm:spPr/>
    </dgm:pt>
    <dgm:pt modelId="{798B8847-3A05-4B26-80C5-4245FC485392}" type="pres">
      <dgm:prSet presAssocID="{B028736B-0432-49A1-8EAA-6EB46610D043}" presName="spNode" presStyleCnt="0"/>
      <dgm:spPr/>
    </dgm:pt>
    <dgm:pt modelId="{7B831E90-1601-4738-9DB9-146995B3127E}" type="pres">
      <dgm:prSet presAssocID="{8A31D2A4-6AE8-4E48-B70E-A2FCEBAADC24}" presName="sibTrans" presStyleLbl="sibTrans1D1" presStyleIdx="3" presStyleCnt="6"/>
      <dgm:spPr/>
    </dgm:pt>
    <dgm:pt modelId="{8026F539-5655-4569-9910-6341E3C9D9FC}" type="pres">
      <dgm:prSet presAssocID="{EF6E677B-255F-4DF2-AD5F-FDC0FD0A131D}" presName="node" presStyleLbl="node1" presStyleIdx="4" presStyleCnt="6" custScaleX="158496" custScaleY="138493" custRadScaleRad="105483" custRadScaleInc="49256">
        <dgm:presLayoutVars>
          <dgm:bulletEnabled val="1"/>
        </dgm:presLayoutVars>
      </dgm:prSet>
      <dgm:spPr/>
    </dgm:pt>
    <dgm:pt modelId="{260322A4-45F0-469A-BBCE-5F31671B72DC}" type="pres">
      <dgm:prSet presAssocID="{EF6E677B-255F-4DF2-AD5F-FDC0FD0A131D}" presName="spNode" presStyleCnt="0"/>
      <dgm:spPr/>
    </dgm:pt>
    <dgm:pt modelId="{25A1265F-9045-4E1D-AF31-EF7833D4165F}" type="pres">
      <dgm:prSet presAssocID="{D131625D-02E5-42DB-A9F2-B3C63D103CFF}" presName="sibTrans" presStyleLbl="sibTrans1D1" presStyleIdx="4" presStyleCnt="6"/>
      <dgm:spPr/>
    </dgm:pt>
    <dgm:pt modelId="{24FE421C-030E-409A-BAE7-DE66F4E13014}" type="pres">
      <dgm:prSet presAssocID="{56DB4065-EF4A-4551-9C83-CE85907454F5}" presName="node" presStyleLbl="node1" presStyleIdx="5" presStyleCnt="6" custScaleX="158496" custScaleY="138493" custRadScaleRad="106967" custRadScaleInc="-50604">
        <dgm:presLayoutVars>
          <dgm:bulletEnabled val="1"/>
        </dgm:presLayoutVars>
      </dgm:prSet>
      <dgm:spPr/>
    </dgm:pt>
    <dgm:pt modelId="{CB2B68E5-F102-4764-8395-07C0EEB73C54}" type="pres">
      <dgm:prSet presAssocID="{56DB4065-EF4A-4551-9C83-CE85907454F5}" presName="spNode" presStyleCnt="0"/>
      <dgm:spPr/>
    </dgm:pt>
    <dgm:pt modelId="{55D000DE-2D67-4E30-97DF-52C05C468FBB}" type="pres">
      <dgm:prSet presAssocID="{3C7CF45F-43C7-4400-9BC5-E62210760A55}" presName="sibTrans" presStyleLbl="sibTrans1D1" presStyleIdx="5" presStyleCnt="6"/>
      <dgm:spPr/>
    </dgm:pt>
  </dgm:ptLst>
  <dgm:cxnLst>
    <dgm:cxn modelId="{F7C0A007-76AF-4622-843D-3CFA787688F5}" type="presOf" srcId="{2FA195A0-8AB7-4A40-9C3A-5238534E0828}" destId="{FD4EFC6D-5E8B-4B45-B4ED-D79B45F01EEC}" srcOrd="0" destOrd="0" presId="urn:microsoft.com/office/officeart/2005/8/layout/cycle5"/>
    <dgm:cxn modelId="{6E80D40F-1626-438A-9019-2A2D3527EF90}" type="presOf" srcId="{65E644AC-B762-4327-9B46-A5F4D42B37C0}" destId="{69BFABCD-8A5C-42EF-944E-C3D53683FEFB}" srcOrd="0" destOrd="0" presId="urn:microsoft.com/office/officeart/2005/8/layout/cycle5"/>
    <dgm:cxn modelId="{23F21A10-A1E2-4C89-8E54-E9401C6CD382}" type="presOf" srcId="{EF6E677B-255F-4DF2-AD5F-FDC0FD0A131D}" destId="{8026F539-5655-4569-9910-6341E3C9D9FC}" srcOrd="0" destOrd="0" presId="urn:microsoft.com/office/officeart/2005/8/layout/cycle5"/>
    <dgm:cxn modelId="{3C5D0411-E23C-4F16-87D5-02ACD325FC13}" srcId="{22FF96C2-CA8A-46EB-80A5-5D82B518D0E1}" destId="{56DB4065-EF4A-4551-9C83-CE85907454F5}" srcOrd="5" destOrd="0" parTransId="{FBC283DD-E1C8-4219-A898-6B39AEC54CA9}" sibTransId="{3C7CF45F-43C7-4400-9BC5-E62210760A55}"/>
    <dgm:cxn modelId="{FB739715-BC6D-4422-87AE-368798A00130}" srcId="{22FF96C2-CA8A-46EB-80A5-5D82B518D0E1}" destId="{65E644AC-B762-4327-9B46-A5F4D42B37C0}" srcOrd="0" destOrd="0" parTransId="{D451F2C2-6990-451B-801F-D0D7C8A06F39}" sibTransId="{FC0FC6C7-B294-4E97-B8B6-DED407AA483E}"/>
    <dgm:cxn modelId="{B7347721-317B-4BD5-8DA0-FAC45CBFE2AE}" type="presOf" srcId="{DCDC59B2-C93C-4C74-B846-B49A0FF32EA8}" destId="{8287B2FB-D805-43FD-B5AE-92D99C3B996C}" srcOrd="0" destOrd="0" presId="urn:microsoft.com/office/officeart/2005/8/layout/cycle5"/>
    <dgm:cxn modelId="{2A69C940-ECA0-4293-A2FD-25BF3D6332D8}" srcId="{22FF96C2-CA8A-46EB-80A5-5D82B518D0E1}" destId="{B028736B-0432-49A1-8EAA-6EB46610D043}" srcOrd="3" destOrd="0" parTransId="{E77E6FAF-AC69-4DE0-AE9A-BAA8E0382794}" sibTransId="{8A31D2A4-6AE8-4E48-B70E-A2FCEBAADC24}"/>
    <dgm:cxn modelId="{B2532F5E-6723-4940-AA49-DE1F7251E3A0}" type="presOf" srcId="{4209F2AE-D9B3-4D37-97B5-22DB0C58A930}" destId="{213A7BCC-D8D1-42E1-8BFE-09D79A4FCC2C}" srcOrd="0" destOrd="0" presId="urn:microsoft.com/office/officeart/2005/8/layout/cycle5"/>
    <dgm:cxn modelId="{C5890E43-B82B-4A69-B6A1-4EC87613B836}" type="presOf" srcId="{56DB4065-EF4A-4551-9C83-CE85907454F5}" destId="{24FE421C-030E-409A-BAE7-DE66F4E13014}" srcOrd="0" destOrd="0" presId="urn:microsoft.com/office/officeart/2005/8/layout/cycle5"/>
    <dgm:cxn modelId="{E3721E47-00FD-4865-AE3E-FE0E5E52E642}" type="presOf" srcId="{3922F75E-7189-443C-B9C5-5F91C1869EB8}" destId="{B0A89C97-943B-4145-B518-DD056791D201}" srcOrd="0" destOrd="0" presId="urn:microsoft.com/office/officeart/2005/8/layout/cycle5"/>
    <dgm:cxn modelId="{6CCB6549-043C-4F57-9598-FE241C6E8E64}" type="presOf" srcId="{B028736B-0432-49A1-8EAA-6EB46610D043}" destId="{45D854F6-4E0D-48D8-B5FA-4FE99306D76E}" srcOrd="0" destOrd="0" presId="urn:microsoft.com/office/officeart/2005/8/layout/cycle5"/>
    <dgm:cxn modelId="{696ECC4D-120F-4C11-8454-12D086EBC113}" type="presOf" srcId="{FC0FC6C7-B294-4E97-B8B6-DED407AA483E}" destId="{E0C93635-2917-40BD-8223-56935F05066F}" srcOrd="0" destOrd="0" presId="urn:microsoft.com/office/officeart/2005/8/layout/cycle5"/>
    <dgm:cxn modelId="{E56F9F51-0411-4B1B-A247-F9E2C279FE4F}" type="presOf" srcId="{22FF96C2-CA8A-46EB-80A5-5D82B518D0E1}" destId="{55699E78-71B4-46E9-A498-EA7007413929}" srcOrd="0" destOrd="0" presId="urn:microsoft.com/office/officeart/2005/8/layout/cycle5"/>
    <dgm:cxn modelId="{E4F7A795-95CD-44F9-A268-704FECB88F6A}" srcId="{22FF96C2-CA8A-46EB-80A5-5D82B518D0E1}" destId="{2FA195A0-8AB7-4A40-9C3A-5238534E0828}" srcOrd="2" destOrd="0" parTransId="{DE730F3F-0404-4429-9BEF-3D348E3218DB}" sibTransId="{3922F75E-7189-443C-B9C5-5F91C1869EB8}"/>
    <dgm:cxn modelId="{1D933BA3-9B36-4717-8643-5A8ACB661B42}" type="presOf" srcId="{3C7CF45F-43C7-4400-9BC5-E62210760A55}" destId="{55D000DE-2D67-4E30-97DF-52C05C468FBB}" srcOrd="0" destOrd="0" presId="urn:microsoft.com/office/officeart/2005/8/layout/cycle5"/>
    <dgm:cxn modelId="{761953B8-491D-4BB7-A541-706D24A288F7}" type="presOf" srcId="{D131625D-02E5-42DB-A9F2-B3C63D103CFF}" destId="{25A1265F-9045-4E1D-AF31-EF7833D4165F}" srcOrd="0" destOrd="0" presId="urn:microsoft.com/office/officeart/2005/8/layout/cycle5"/>
    <dgm:cxn modelId="{89B41CBE-68AF-4501-943F-2485D9FCB8C1}" type="presOf" srcId="{8A31D2A4-6AE8-4E48-B70E-A2FCEBAADC24}" destId="{7B831E90-1601-4738-9DB9-146995B3127E}" srcOrd="0" destOrd="0" presId="urn:microsoft.com/office/officeart/2005/8/layout/cycle5"/>
    <dgm:cxn modelId="{DFF234D0-4AD8-4C40-A333-406CDDDEEF75}" srcId="{22FF96C2-CA8A-46EB-80A5-5D82B518D0E1}" destId="{4209F2AE-D9B3-4D37-97B5-22DB0C58A930}" srcOrd="1" destOrd="0" parTransId="{95F666F0-0CA9-4599-B872-764B328D4229}" sibTransId="{DCDC59B2-C93C-4C74-B846-B49A0FF32EA8}"/>
    <dgm:cxn modelId="{D2A063E6-642F-4385-8983-6056709D999D}" srcId="{22FF96C2-CA8A-46EB-80A5-5D82B518D0E1}" destId="{EF6E677B-255F-4DF2-AD5F-FDC0FD0A131D}" srcOrd="4" destOrd="0" parTransId="{FF5B4167-1550-46F6-BBB0-878520B5A716}" sibTransId="{D131625D-02E5-42DB-A9F2-B3C63D103CFF}"/>
    <dgm:cxn modelId="{426D331E-BFE7-4149-BE94-68F020496021}" type="presParOf" srcId="{55699E78-71B4-46E9-A498-EA7007413929}" destId="{69BFABCD-8A5C-42EF-944E-C3D53683FEFB}" srcOrd="0" destOrd="0" presId="urn:microsoft.com/office/officeart/2005/8/layout/cycle5"/>
    <dgm:cxn modelId="{2E52FA7B-BE1B-4C75-BBB3-CB26C18CA064}" type="presParOf" srcId="{55699E78-71B4-46E9-A498-EA7007413929}" destId="{923B0015-6E1D-4BB5-B861-6FC11064E1D9}" srcOrd="1" destOrd="0" presId="urn:microsoft.com/office/officeart/2005/8/layout/cycle5"/>
    <dgm:cxn modelId="{9D9007EB-EFC5-485B-945A-776DFE8A8768}" type="presParOf" srcId="{55699E78-71B4-46E9-A498-EA7007413929}" destId="{E0C93635-2917-40BD-8223-56935F05066F}" srcOrd="2" destOrd="0" presId="urn:microsoft.com/office/officeart/2005/8/layout/cycle5"/>
    <dgm:cxn modelId="{757E62F6-D1C6-42A0-BA5E-DE1BB954779A}" type="presParOf" srcId="{55699E78-71B4-46E9-A498-EA7007413929}" destId="{213A7BCC-D8D1-42E1-8BFE-09D79A4FCC2C}" srcOrd="3" destOrd="0" presId="urn:microsoft.com/office/officeart/2005/8/layout/cycle5"/>
    <dgm:cxn modelId="{F28F518D-17CD-43BF-8DD8-E423CDACCA06}" type="presParOf" srcId="{55699E78-71B4-46E9-A498-EA7007413929}" destId="{BCB18137-C7F4-4CFC-9B92-BBDFC1D6FDDE}" srcOrd="4" destOrd="0" presId="urn:microsoft.com/office/officeart/2005/8/layout/cycle5"/>
    <dgm:cxn modelId="{09ACE35B-C3FD-428A-A39D-7DFF47577B19}" type="presParOf" srcId="{55699E78-71B4-46E9-A498-EA7007413929}" destId="{8287B2FB-D805-43FD-B5AE-92D99C3B996C}" srcOrd="5" destOrd="0" presId="urn:microsoft.com/office/officeart/2005/8/layout/cycle5"/>
    <dgm:cxn modelId="{3A7F2D0B-8146-4A96-AFB9-56A257A8550C}" type="presParOf" srcId="{55699E78-71B4-46E9-A498-EA7007413929}" destId="{FD4EFC6D-5E8B-4B45-B4ED-D79B45F01EEC}" srcOrd="6" destOrd="0" presId="urn:microsoft.com/office/officeart/2005/8/layout/cycle5"/>
    <dgm:cxn modelId="{7F04393B-B1F0-4C1F-8B0F-27B36039C2B0}" type="presParOf" srcId="{55699E78-71B4-46E9-A498-EA7007413929}" destId="{8688EA23-3422-43B0-BC86-71193DF8EDA4}" srcOrd="7" destOrd="0" presId="urn:microsoft.com/office/officeart/2005/8/layout/cycle5"/>
    <dgm:cxn modelId="{50DA2A41-94FB-4F5F-9044-2C489C012EBF}" type="presParOf" srcId="{55699E78-71B4-46E9-A498-EA7007413929}" destId="{B0A89C97-943B-4145-B518-DD056791D201}" srcOrd="8" destOrd="0" presId="urn:microsoft.com/office/officeart/2005/8/layout/cycle5"/>
    <dgm:cxn modelId="{AEA9EBD2-F34D-4B2C-838C-4ECE1D9F070C}" type="presParOf" srcId="{55699E78-71B4-46E9-A498-EA7007413929}" destId="{45D854F6-4E0D-48D8-B5FA-4FE99306D76E}" srcOrd="9" destOrd="0" presId="urn:microsoft.com/office/officeart/2005/8/layout/cycle5"/>
    <dgm:cxn modelId="{D1356E90-9AE8-421F-AF18-999972FF39D2}" type="presParOf" srcId="{55699E78-71B4-46E9-A498-EA7007413929}" destId="{798B8847-3A05-4B26-80C5-4245FC485392}" srcOrd="10" destOrd="0" presId="urn:microsoft.com/office/officeart/2005/8/layout/cycle5"/>
    <dgm:cxn modelId="{F2017BED-D35A-4D83-BA79-E7A047A5FB10}" type="presParOf" srcId="{55699E78-71B4-46E9-A498-EA7007413929}" destId="{7B831E90-1601-4738-9DB9-146995B3127E}" srcOrd="11" destOrd="0" presId="urn:microsoft.com/office/officeart/2005/8/layout/cycle5"/>
    <dgm:cxn modelId="{49B412A9-9D53-4B38-B718-734FD0DA937F}" type="presParOf" srcId="{55699E78-71B4-46E9-A498-EA7007413929}" destId="{8026F539-5655-4569-9910-6341E3C9D9FC}" srcOrd="12" destOrd="0" presId="urn:microsoft.com/office/officeart/2005/8/layout/cycle5"/>
    <dgm:cxn modelId="{A708C085-12F4-4F45-84BE-A39AB6FDCAC2}" type="presParOf" srcId="{55699E78-71B4-46E9-A498-EA7007413929}" destId="{260322A4-45F0-469A-BBCE-5F31671B72DC}" srcOrd="13" destOrd="0" presId="urn:microsoft.com/office/officeart/2005/8/layout/cycle5"/>
    <dgm:cxn modelId="{5E1FF0A6-1C57-45F3-9D8F-2F6911C8113D}" type="presParOf" srcId="{55699E78-71B4-46E9-A498-EA7007413929}" destId="{25A1265F-9045-4E1D-AF31-EF7833D4165F}" srcOrd="14" destOrd="0" presId="urn:microsoft.com/office/officeart/2005/8/layout/cycle5"/>
    <dgm:cxn modelId="{21D82A28-699E-4091-BB07-383D2C225B4F}" type="presParOf" srcId="{55699E78-71B4-46E9-A498-EA7007413929}" destId="{24FE421C-030E-409A-BAE7-DE66F4E13014}" srcOrd="15" destOrd="0" presId="urn:microsoft.com/office/officeart/2005/8/layout/cycle5"/>
    <dgm:cxn modelId="{934AE27C-748C-47C3-A6C6-A2EAD0198E2D}" type="presParOf" srcId="{55699E78-71B4-46E9-A498-EA7007413929}" destId="{CB2B68E5-F102-4764-8395-07C0EEB73C54}" srcOrd="16" destOrd="0" presId="urn:microsoft.com/office/officeart/2005/8/layout/cycle5"/>
    <dgm:cxn modelId="{F179AEF6-146E-4153-B745-C745AE634A45}" type="presParOf" srcId="{55699E78-71B4-46E9-A498-EA7007413929}" destId="{55D000DE-2D67-4E30-97DF-52C05C468FB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FABCD-8A5C-42EF-944E-C3D53683FEFB}">
      <dsp:nvSpPr>
        <dsp:cNvPr id="0" name=""/>
        <dsp:cNvSpPr/>
      </dsp:nvSpPr>
      <dsp:spPr>
        <a:xfrm>
          <a:off x="2792298" y="-161281"/>
          <a:ext cx="2070571" cy="1176015"/>
        </a:xfrm>
        <a:prstGeom prst="roundRect">
          <a:avLst/>
        </a:prstGeom>
        <a:solidFill>
          <a:srgbClr val="0002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Managing Network Technology </a:t>
          </a:r>
        </a:p>
      </dsp:txBody>
      <dsp:txXfrm>
        <a:off x="2849706" y="-103873"/>
        <a:ext cx="1955755" cy="1061199"/>
      </dsp:txXfrm>
    </dsp:sp>
    <dsp:sp modelId="{E0C93635-2917-40BD-8223-56935F05066F}">
      <dsp:nvSpPr>
        <dsp:cNvPr id="0" name=""/>
        <dsp:cNvSpPr/>
      </dsp:nvSpPr>
      <dsp:spPr>
        <a:xfrm>
          <a:off x="2055005" y="544989"/>
          <a:ext cx="3999339" cy="3999339"/>
        </a:xfrm>
        <a:custGeom>
          <a:avLst/>
          <a:gdLst/>
          <a:ahLst/>
          <a:cxnLst/>
          <a:rect l="0" t="0" r="0" b="0"/>
          <a:pathLst>
            <a:path>
              <a:moveTo>
                <a:pt x="2935045" y="232255"/>
              </a:moveTo>
              <a:arcTo wR="1999669" hR="1999669" stAng="17873359" swAng="7355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3A7BCC-D8D1-42E1-8BFE-09D79A4FCC2C}">
      <dsp:nvSpPr>
        <dsp:cNvPr id="0" name=""/>
        <dsp:cNvSpPr/>
      </dsp:nvSpPr>
      <dsp:spPr>
        <a:xfrm>
          <a:off x="4749149" y="1111038"/>
          <a:ext cx="2070571" cy="1176015"/>
        </a:xfrm>
        <a:prstGeom prst="roundRect">
          <a:avLst/>
        </a:prstGeom>
        <a:solidFill>
          <a:srgbClr val="0003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Strategic Planning/ Feasibility Studies </a:t>
          </a:r>
        </a:p>
      </dsp:txBody>
      <dsp:txXfrm>
        <a:off x="4806557" y="1168446"/>
        <a:ext cx="1955755" cy="1061199"/>
      </dsp:txXfrm>
    </dsp:sp>
    <dsp:sp modelId="{8287B2FB-D805-43FD-B5AE-92D99C3B996C}">
      <dsp:nvSpPr>
        <dsp:cNvPr id="0" name=""/>
        <dsp:cNvSpPr/>
      </dsp:nvSpPr>
      <dsp:spPr>
        <a:xfrm>
          <a:off x="1911360" y="308980"/>
          <a:ext cx="3999339" cy="3999339"/>
        </a:xfrm>
        <a:custGeom>
          <a:avLst/>
          <a:gdLst/>
          <a:ahLst/>
          <a:cxnLst/>
          <a:rect l="0" t="0" r="0" b="0"/>
          <a:pathLst>
            <a:path>
              <a:moveTo>
                <a:pt x="3999128" y="2028751"/>
              </a:moveTo>
              <a:arcTo wR="1999669" hR="1999669" stAng="21649998" swAng="26167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EFC6D-5E8B-4B45-B4ED-D79B45F01EEC}">
      <dsp:nvSpPr>
        <dsp:cNvPr id="0" name=""/>
        <dsp:cNvSpPr/>
      </dsp:nvSpPr>
      <dsp:spPr>
        <a:xfrm>
          <a:off x="4742705" y="2540101"/>
          <a:ext cx="2070571" cy="1176015"/>
        </a:xfrm>
        <a:prstGeom prst="roundRect">
          <a:avLst/>
        </a:prstGeom>
        <a:solidFill>
          <a:srgbClr val="0005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Competitive Studies </a:t>
          </a:r>
        </a:p>
      </dsp:txBody>
      <dsp:txXfrm>
        <a:off x="4800113" y="2597509"/>
        <a:ext cx="1955755" cy="1061199"/>
      </dsp:txXfrm>
    </dsp:sp>
    <dsp:sp modelId="{B0A89C97-943B-4145-B518-DD056791D201}">
      <dsp:nvSpPr>
        <dsp:cNvPr id="0" name=""/>
        <dsp:cNvSpPr/>
      </dsp:nvSpPr>
      <dsp:spPr>
        <a:xfrm>
          <a:off x="2010323" y="329262"/>
          <a:ext cx="3999339" cy="3999339"/>
        </a:xfrm>
        <a:custGeom>
          <a:avLst/>
          <a:gdLst/>
          <a:ahLst/>
          <a:cxnLst/>
          <a:rect l="0" t="0" r="0" b="0"/>
          <a:pathLst>
            <a:path>
              <a:moveTo>
                <a:pt x="3335486" y="3487713"/>
              </a:moveTo>
              <a:arcTo wR="1999669" hR="1999669" stAng="2885141" swAng="7560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D854F6-4E0D-48D8-B5FA-4FE99306D76E}">
      <dsp:nvSpPr>
        <dsp:cNvPr id="0" name=""/>
        <dsp:cNvSpPr/>
      </dsp:nvSpPr>
      <dsp:spPr>
        <a:xfrm>
          <a:off x="2789343" y="3838057"/>
          <a:ext cx="2070571" cy="1176015"/>
        </a:xfrm>
        <a:prstGeom prst="roundRect">
          <a:avLst/>
        </a:prstGeom>
        <a:solidFill>
          <a:srgbClr val="0007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Maximize Funding </a:t>
          </a:r>
        </a:p>
      </dsp:txBody>
      <dsp:txXfrm>
        <a:off x="2846751" y="3895465"/>
        <a:ext cx="1955755" cy="1061199"/>
      </dsp:txXfrm>
    </dsp:sp>
    <dsp:sp modelId="{7B831E90-1601-4738-9DB9-146995B3127E}">
      <dsp:nvSpPr>
        <dsp:cNvPr id="0" name=""/>
        <dsp:cNvSpPr/>
      </dsp:nvSpPr>
      <dsp:spPr>
        <a:xfrm>
          <a:off x="1550060" y="286287"/>
          <a:ext cx="3999339" cy="3999339"/>
        </a:xfrm>
        <a:custGeom>
          <a:avLst/>
          <a:gdLst/>
          <a:ahLst/>
          <a:cxnLst/>
          <a:rect l="0" t="0" r="0" b="0"/>
          <a:pathLst>
            <a:path>
              <a:moveTo>
                <a:pt x="1106837" y="3788951"/>
              </a:moveTo>
              <a:arcTo wR="1999669" hR="1999669" stAng="6991121" swAng="7574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6F539-5655-4569-9910-6341E3C9D9FC}">
      <dsp:nvSpPr>
        <dsp:cNvPr id="0" name=""/>
        <dsp:cNvSpPr/>
      </dsp:nvSpPr>
      <dsp:spPr>
        <a:xfrm>
          <a:off x="812073" y="2564960"/>
          <a:ext cx="2070571" cy="1176015"/>
        </a:xfrm>
        <a:prstGeom prst="roundRect">
          <a:avLst/>
        </a:prstGeom>
        <a:solidFill>
          <a:srgbClr val="0009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Designing/ Engineering Networks</a:t>
          </a:r>
        </a:p>
      </dsp:txBody>
      <dsp:txXfrm>
        <a:off x="869481" y="2622368"/>
        <a:ext cx="1955755" cy="1061199"/>
      </dsp:txXfrm>
    </dsp:sp>
    <dsp:sp modelId="{25A1265F-9045-4E1D-AF31-EF7833D4165F}">
      <dsp:nvSpPr>
        <dsp:cNvPr id="0" name=""/>
        <dsp:cNvSpPr/>
      </dsp:nvSpPr>
      <dsp:spPr>
        <a:xfrm>
          <a:off x="1691808" y="214438"/>
          <a:ext cx="3999339" cy="3999339"/>
        </a:xfrm>
        <a:custGeom>
          <a:avLst/>
          <a:gdLst/>
          <a:ahLst/>
          <a:cxnLst/>
          <a:rect l="0" t="0" r="0" b="0"/>
          <a:pathLst>
            <a:path>
              <a:moveTo>
                <a:pt x="21983" y="2295364"/>
              </a:moveTo>
              <a:arcTo wR="1999669" hR="1999669" stAng="10289783" swAng="2886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E421C-030E-409A-BAE7-DE66F4E13014}">
      <dsp:nvSpPr>
        <dsp:cNvPr id="0" name=""/>
        <dsp:cNvSpPr/>
      </dsp:nvSpPr>
      <dsp:spPr>
        <a:xfrm>
          <a:off x="780770" y="1111050"/>
          <a:ext cx="2070571" cy="1176015"/>
        </a:xfrm>
        <a:prstGeom prst="roundRect">
          <a:avLst/>
        </a:prstGeom>
        <a:solidFill>
          <a:srgbClr val="000B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Project Managing Buildout of Network  </a:t>
          </a:r>
        </a:p>
      </dsp:txBody>
      <dsp:txXfrm>
        <a:off x="838178" y="1168458"/>
        <a:ext cx="1955755" cy="1061199"/>
      </dsp:txXfrm>
    </dsp:sp>
    <dsp:sp modelId="{55D000DE-2D67-4E30-97DF-52C05C468FBB}">
      <dsp:nvSpPr>
        <dsp:cNvPr id="0" name=""/>
        <dsp:cNvSpPr/>
      </dsp:nvSpPr>
      <dsp:spPr>
        <a:xfrm>
          <a:off x="1485531" y="591702"/>
          <a:ext cx="3999339" cy="3999339"/>
        </a:xfrm>
        <a:custGeom>
          <a:avLst/>
          <a:gdLst/>
          <a:ahLst/>
          <a:cxnLst/>
          <a:rect l="0" t="0" r="0" b="0"/>
          <a:pathLst>
            <a:path>
              <a:moveTo>
                <a:pt x="771928" y="421274"/>
              </a:moveTo>
              <a:arcTo wR="1999669" hR="1999669" stAng="13927365" swAng="794165"/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6860E-E81E-E945-9604-E35416785EC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680EB-3386-0143-9AED-E260A94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6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80EB-3386-0143-9AED-E260A94018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5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420CC-2C80-4196-AE81-D64F12340D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2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+mn-lt"/>
              </a:rPr>
              <a:t>Subscribers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 – We are enabling subscribers </a:t>
            </a:r>
            <a:br>
              <a:rPr lang="en-US" sz="1200" b="0" i="0" u="none" strike="noStrike" dirty="0">
                <a:effectLst/>
                <a:cs typeface="+mn-lt"/>
              </a:rPr>
            </a:b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to </a:t>
            </a: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+mn-lt"/>
              </a:rPr>
              <a:t>live a richer, safer, more connected life. </a:t>
            </a:r>
            <a:endParaRPr lang="en-US" sz="1200" b="1" i="0" u="none" strike="noStrike" dirty="0">
              <a:solidFill>
                <a:schemeClr val="bg1"/>
              </a:solidFill>
              <a:effectLst/>
              <a:latin typeface="+mn-lt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+mn-lt"/>
              </a:rPr>
              <a:t>Communities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 – We are improving </a:t>
            </a:r>
            <a:br>
              <a:rPr lang="en-US" sz="1200" b="0" i="0" u="none" strike="noStrike" dirty="0">
                <a:effectLst/>
                <a:cs typeface="+mn-lt"/>
              </a:rPr>
            </a:b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economical viability of communities </a:t>
            </a:r>
            <a:br>
              <a:rPr lang="en-US" sz="1200" b="0" i="0" u="none" strike="noStrike" dirty="0">
                <a:effectLst/>
                <a:cs typeface="+mn-lt"/>
              </a:rPr>
            </a:b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+mn-lt"/>
              </a:rPr>
              <a:t>enabling growth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 and attracting new </a:t>
            </a:r>
            <a:r>
              <a:rPr lang="en-US" sz="1200" i="0" u="none" strike="noStrike" dirty="0">
                <a:solidFill>
                  <a:schemeClr val="bg1"/>
                </a:solidFill>
                <a:effectLst/>
                <a:latin typeface="+mn-lt"/>
              </a:rPr>
              <a:t>residents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, </a:t>
            </a:r>
            <a:br>
              <a:rPr lang="en-US" sz="1200" b="0" i="0" u="none" strike="noStrike" dirty="0">
                <a:effectLst/>
                <a:cs typeface="+mn-lt"/>
              </a:rPr>
            </a:b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new investment, and new businesses. </a:t>
            </a:r>
            <a:endParaRPr lang="en-US" sz="1200" b="0" i="0" u="none" strike="noStrike" dirty="0">
              <a:solidFill>
                <a:schemeClr val="bg1"/>
              </a:solidFill>
              <a:effectLst/>
              <a:latin typeface="+mn-lt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+mn-lt"/>
              </a:rPr>
              <a:t>Sustainability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 – Our platform is the foundation of next generation broadband networks and home Wi-Fi networks that are </a:t>
            </a: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+mn-lt"/>
              </a:rPr>
              <a:t>50-75% more energy efficient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+mn-lt"/>
              </a:rPr>
              <a:t> than legacy models.</a:t>
            </a:r>
            <a:endParaRPr lang="en-US" sz="1200" b="0" i="0" u="none" strike="noStrike" dirty="0">
              <a:solidFill>
                <a:schemeClr val="bg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1000" b="1" i="0" u="none" strike="noStrike" dirty="0">
                <a:solidFill>
                  <a:schemeClr val="bg1"/>
                </a:solidFill>
                <a:effectLst/>
                <a:latin typeface="+mn-lt"/>
              </a:rPr>
              <a:t>are committed to making the investments necessary to ensure our customers have the capabilities and expertise required to transform</a:t>
            </a:r>
            <a:r>
              <a:rPr lang="en-US" sz="1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b="1" i="0" u="none" strike="noStrike" dirty="0">
                <a:solidFill>
                  <a:schemeClr val="bg1"/>
                </a:solidFill>
                <a:effectLst/>
                <a:latin typeface="+mn-lt"/>
              </a:rPr>
              <a:t>their businesses and communities.</a:t>
            </a:r>
            <a:endParaRPr lang="en-US" sz="1000" b="1" spc="-150" dirty="0">
              <a:solidFill>
                <a:schemeClr val="bg1"/>
              </a:solidFill>
              <a:latin typeface="+mn-lt"/>
              <a:cs typeface="Arial Black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000" b="0" i="0" u="none" strike="noStrike" dirty="0">
              <a:solidFill>
                <a:schemeClr val="bg1"/>
              </a:solidFill>
              <a:effectLst/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420CC-2C80-4196-AE81-D64F12340D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2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7fa72f32b7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cs typeface="Calibri"/>
              </a:rPr>
              <a:t>Help you achieve these objectives:</a:t>
            </a:r>
          </a:p>
          <a:p>
            <a:endParaRPr lang="en-US" dirty="0"/>
          </a:p>
          <a:p>
            <a:endParaRPr lang="en-US" dirty="0"/>
          </a:p>
          <a:p>
            <a:pPr>
              <a:buSzPts val="1100"/>
              <a:buFont typeface="Arial"/>
            </a:pPr>
            <a:endParaRPr lang="en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97" name="Google Shape;497;g17fa72f32b7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03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1A9DA-1EF5-4A89-8B3A-6F1029F2EF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1D95A-FB4D-465E-AAD5-FBD73AFF15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5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80EB-3386-0143-9AED-E260A94018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26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80EB-3386-0143-9AED-E260A94018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7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80EB-3386-0143-9AED-E260A94018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EFC61F-5CF5-4AA9-819D-2DD1084140E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AF896-8B7E-480F-B0BE-65486A5B08C7}"/>
              </a:ext>
            </a:extLst>
          </p:cNvPr>
          <p:cNvSpPr/>
          <p:nvPr userDrawn="1"/>
        </p:nvSpPr>
        <p:spPr>
          <a:xfrm>
            <a:off x="-1" y="-255638"/>
            <a:ext cx="12192001" cy="7216877"/>
          </a:xfrm>
          <a:prstGeom prst="rect">
            <a:avLst/>
          </a:prstGeom>
          <a:gradFill flip="none" rotWithShape="1">
            <a:gsLst>
              <a:gs pos="0">
                <a:srgbClr val="0B38DB">
                  <a:lumMod val="53000"/>
                </a:srgbClr>
              </a:gs>
              <a:gs pos="100000">
                <a:srgbClr val="0B38D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6DCC45-2D5A-4236-8AC3-A801E91F56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959" y="550889"/>
            <a:ext cx="2373651" cy="70914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F5364D6-71C5-4084-ACA7-A9C1568A9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20240"/>
            <a:ext cx="9152697" cy="1601856"/>
          </a:xfrm>
          <a:prstGeom prst="rect">
            <a:avLst/>
          </a:prstGeom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sz="4800" b="0" i="0" baseline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94D4A-D69B-4D86-AECE-6072903031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360" y="3573133"/>
            <a:ext cx="9152697" cy="404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Title Goes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A24B4D4-9F09-49CB-8B4A-A544FD4BE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800600"/>
            <a:ext cx="7580376" cy="69494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7545010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AFCD7E-BB06-B845-B5AB-41B4A5022AE8}"/>
              </a:ext>
            </a:extLst>
          </p:cNvPr>
          <p:cNvSpPr/>
          <p:nvPr userDrawn="1"/>
        </p:nvSpPr>
        <p:spPr>
          <a:xfrm>
            <a:off x="0" y="3758"/>
            <a:ext cx="12201939" cy="138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0">
            <a:extLst>
              <a:ext uri="{FF2B5EF4-FFF2-40B4-BE49-F238E27FC236}">
                <a16:creationId xmlns:a16="http://schemas.microsoft.com/office/drawing/2014/main" id="{0F32F824-54B5-49BD-A8C3-1F33950876EB}"/>
              </a:ext>
            </a:extLst>
          </p:cNvPr>
          <p:cNvSpPr/>
          <p:nvPr userDrawn="1"/>
        </p:nvSpPr>
        <p:spPr>
          <a:xfrm>
            <a:off x="0" y="0"/>
            <a:ext cx="12191999" cy="6126480"/>
          </a:xfrm>
          <a:custGeom>
            <a:avLst/>
            <a:gdLst>
              <a:gd name="connsiteX0" fmla="*/ 0 w 857250"/>
              <a:gd name="connsiteY0" fmla="*/ 0 h 6001131"/>
              <a:gd name="connsiteX1" fmla="*/ 857250 w 857250"/>
              <a:gd name="connsiteY1" fmla="*/ 0 h 6001131"/>
              <a:gd name="connsiteX2" fmla="*/ 857250 w 857250"/>
              <a:gd name="connsiteY2" fmla="*/ 6001131 h 6001131"/>
              <a:gd name="connsiteX3" fmla="*/ 0 w 857250"/>
              <a:gd name="connsiteY3" fmla="*/ 6001131 h 600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0" h="6001131">
                <a:moveTo>
                  <a:pt x="0" y="0"/>
                </a:moveTo>
                <a:lnTo>
                  <a:pt x="857250" y="0"/>
                </a:lnTo>
                <a:lnTo>
                  <a:pt x="857250" y="6001131"/>
                </a:lnTo>
                <a:lnTo>
                  <a:pt x="0" y="6001131"/>
                </a:lnTo>
                <a:close/>
              </a:path>
            </a:pathLst>
          </a:custGeom>
          <a:solidFill>
            <a:srgbClr val="0A38D1"/>
          </a:solidFill>
          <a:ln w="6350" cap="flat">
            <a:solidFill>
              <a:srgbClr val="0A38D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DCF377-03FC-4B4C-9F13-F636FB38EE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31520"/>
            <a:ext cx="10424160" cy="914400"/>
          </a:xfrm>
        </p:spPr>
        <p:txBody>
          <a:bodyPr lIns="0" rIns="0" anchor="b"/>
          <a:lstStyle>
            <a:lvl1pPr algn="l">
              <a:lnSpc>
                <a:spcPct val="100000"/>
              </a:lnSpc>
              <a:defRPr sz="7200"/>
            </a:lvl1pPr>
          </a:lstStyle>
          <a:p>
            <a:r>
              <a:rPr lang="en-US" dirty="0"/>
              <a:t>Agenda / Contents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DE66E9-83A7-4293-BA81-912228173C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80160" y="1828800"/>
            <a:ext cx="10058400" cy="3657600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32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Topics &amp; Sub Topics</a:t>
            </a:r>
          </a:p>
          <a:p>
            <a:pPr lvl="0"/>
            <a:r>
              <a:rPr lang="en-US" dirty="0"/>
              <a:t>	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6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ECB4A-8E92-390F-3B80-80D7A196D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1E731-FD95-8009-7190-7F4921B25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D7A31-FB65-63D6-338E-EE2EFE59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B627-89F6-44D4-B8FB-52A4FCBDEA9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54CDB-7721-79EA-2FB0-8D2823D0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9792-78F8-6652-B8AD-7F9A389B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4237-5427-4FBC-B3E3-D9748F566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9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INTER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1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0C698-0EFF-1365-BADF-F7EBC6737AB5}"/>
              </a:ext>
            </a:extLst>
          </p:cNvPr>
          <p:cNvSpPr/>
          <p:nvPr userDrawn="1"/>
        </p:nvSpPr>
        <p:spPr>
          <a:xfrm>
            <a:off x="0" y="0"/>
            <a:ext cx="12191999" cy="1382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20">
            <a:extLst>
              <a:ext uri="{FF2B5EF4-FFF2-40B4-BE49-F238E27FC236}">
                <a16:creationId xmlns:a16="http://schemas.microsoft.com/office/drawing/2014/main" id="{D9954A63-A602-8F23-4410-28048FE93B80}"/>
              </a:ext>
            </a:extLst>
          </p:cNvPr>
          <p:cNvSpPr/>
          <p:nvPr userDrawn="1"/>
        </p:nvSpPr>
        <p:spPr>
          <a:xfrm rot="5400000">
            <a:off x="3120400" y="-2692004"/>
            <a:ext cx="5939625" cy="11753002"/>
          </a:xfrm>
          <a:custGeom>
            <a:avLst/>
            <a:gdLst>
              <a:gd name="connsiteX0" fmla="*/ 0 w 857250"/>
              <a:gd name="connsiteY0" fmla="*/ 0 h 6001131"/>
              <a:gd name="connsiteX1" fmla="*/ 857250 w 857250"/>
              <a:gd name="connsiteY1" fmla="*/ 0 h 6001131"/>
              <a:gd name="connsiteX2" fmla="*/ 857250 w 857250"/>
              <a:gd name="connsiteY2" fmla="*/ 6001131 h 6001131"/>
              <a:gd name="connsiteX3" fmla="*/ 0 w 857250"/>
              <a:gd name="connsiteY3" fmla="*/ 6001131 h 600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0" h="6001131">
                <a:moveTo>
                  <a:pt x="0" y="0"/>
                </a:moveTo>
                <a:lnTo>
                  <a:pt x="857250" y="0"/>
                </a:lnTo>
                <a:lnTo>
                  <a:pt x="857250" y="6001131"/>
                </a:lnTo>
                <a:lnTo>
                  <a:pt x="0" y="6001131"/>
                </a:lnTo>
                <a:close/>
              </a:path>
            </a:pathLst>
          </a:custGeom>
          <a:solidFill>
            <a:srgbClr val="0A38D1"/>
          </a:solidFill>
          <a:ln w="6350" cap="flat">
            <a:solidFill>
              <a:srgbClr val="0A38D1"/>
            </a:solidFill>
            <a:prstDash val="solid"/>
            <a:miter/>
          </a:ln>
        </p:spPr>
        <p:txBody>
          <a:bodyPr rtlCol="0" anchor="ctr"/>
          <a:lstStyle/>
          <a:p>
            <a:endParaRPr lang="en-US" sz="1865"/>
          </a:p>
        </p:txBody>
      </p:sp>
    </p:spTree>
    <p:extLst>
      <p:ext uri="{BB962C8B-B14F-4D97-AF65-F5344CB8AC3E}">
        <p14:creationId xmlns:p14="http://schemas.microsoft.com/office/powerpoint/2010/main" val="25745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EFC61F-5CF5-4AA9-819D-2DD1084140E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AF896-8B7E-480F-B0BE-65486A5B08C7}"/>
              </a:ext>
            </a:extLst>
          </p:cNvPr>
          <p:cNvSpPr/>
          <p:nvPr userDrawn="1"/>
        </p:nvSpPr>
        <p:spPr>
          <a:xfrm>
            <a:off x="-1" y="-255638"/>
            <a:ext cx="12192001" cy="7216877"/>
          </a:xfrm>
          <a:prstGeom prst="rect">
            <a:avLst/>
          </a:prstGeom>
          <a:gradFill flip="none" rotWithShape="1">
            <a:gsLst>
              <a:gs pos="0">
                <a:srgbClr val="0B38DB">
                  <a:lumMod val="53000"/>
                </a:srgbClr>
              </a:gs>
              <a:gs pos="100000">
                <a:srgbClr val="0B38D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F5364D6-71C5-4084-ACA7-A9C1568A9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20240"/>
            <a:ext cx="9152697" cy="1601856"/>
          </a:xfrm>
          <a:prstGeom prst="rect">
            <a:avLst/>
          </a:prstGeom>
          <a:effectLst/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sz="4800" b="0" i="0" baseline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94D4A-D69B-4D86-AECE-6072903031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360" y="3573133"/>
            <a:ext cx="9152697" cy="4047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Title Goes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A24B4D4-9F09-49CB-8B4A-A544FD4BE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800600"/>
            <a:ext cx="7580376" cy="69494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6364427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FCA13-1CDA-E94E-8BB2-2DF1EE4A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11430000" cy="493776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0C77B6B-159B-1B41-87CC-F74A97A2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03577" cy="845676"/>
          </a:xfrm>
          <a:prstGeom prst="rect">
            <a:avLst/>
          </a:prstGeom>
        </p:spPr>
        <p:txBody>
          <a:bodyPr vert="horz" lIns="365760" tIns="0" rIns="18288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08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FCA13-1CDA-E94E-8BB2-2DF1EE4A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11430000" cy="493776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0C77B6B-159B-1B41-87CC-F74A97A2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03577" cy="845676"/>
          </a:xfrm>
          <a:prstGeom prst="rect">
            <a:avLst/>
          </a:prstGeom>
        </p:spPr>
        <p:txBody>
          <a:bodyPr vert="horz" lIns="365760" tIns="0" rIns="18288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FB5151F-4A6C-43FE-47A7-D32DA6978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17" y="6028927"/>
            <a:ext cx="755269" cy="668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743AB-34BC-316C-9B83-7DDED0523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2376" y="6092970"/>
            <a:ext cx="1447247" cy="540638"/>
          </a:xfrm>
          <a:prstGeom prst="rect">
            <a:avLst/>
          </a:prstGeom>
        </p:spPr>
      </p:pic>
      <p:pic>
        <p:nvPicPr>
          <p:cNvPr id="6" name="Picture 5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BFD7512C-31D4-5C46-E4D7-44AAD5E486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970" y="6147103"/>
            <a:ext cx="1447248" cy="4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3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36E9-0E62-A545-84B2-6FAAC86B1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6" y="1371600"/>
            <a:ext cx="5330952" cy="47548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D234F-2D80-A74B-8994-E4E002D6C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488" y="1371600"/>
            <a:ext cx="5330952" cy="47548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0DA86C1-916C-7346-A2E8-98FDD6A7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03577" cy="845676"/>
          </a:xfrm>
          <a:prstGeom prst="rect">
            <a:avLst/>
          </a:prstGeom>
        </p:spPr>
        <p:txBody>
          <a:bodyPr vert="horz" lIns="36576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6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AFCD7E-BB06-B845-B5AB-41B4A5022AE8}"/>
              </a:ext>
            </a:extLst>
          </p:cNvPr>
          <p:cNvSpPr/>
          <p:nvPr userDrawn="1"/>
        </p:nvSpPr>
        <p:spPr>
          <a:xfrm>
            <a:off x="-9940" y="-66674"/>
            <a:ext cx="12201939" cy="1452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0">
            <a:extLst>
              <a:ext uri="{FF2B5EF4-FFF2-40B4-BE49-F238E27FC236}">
                <a16:creationId xmlns:a16="http://schemas.microsoft.com/office/drawing/2014/main" id="{6C79740F-BA46-4D4F-98E0-8953C77DA839}"/>
              </a:ext>
            </a:extLst>
          </p:cNvPr>
          <p:cNvSpPr/>
          <p:nvPr userDrawn="1"/>
        </p:nvSpPr>
        <p:spPr>
          <a:xfrm>
            <a:off x="2501988" y="614856"/>
            <a:ext cx="9144000" cy="5052847"/>
          </a:xfrm>
          <a:custGeom>
            <a:avLst/>
            <a:gdLst>
              <a:gd name="connsiteX0" fmla="*/ 0 w 857250"/>
              <a:gd name="connsiteY0" fmla="*/ 0 h 6001131"/>
              <a:gd name="connsiteX1" fmla="*/ 857250 w 857250"/>
              <a:gd name="connsiteY1" fmla="*/ 0 h 6001131"/>
              <a:gd name="connsiteX2" fmla="*/ 857250 w 857250"/>
              <a:gd name="connsiteY2" fmla="*/ 6001131 h 6001131"/>
              <a:gd name="connsiteX3" fmla="*/ 0 w 857250"/>
              <a:gd name="connsiteY3" fmla="*/ 6001131 h 600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250" h="6001131">
                <a:moveTo>
                  <a:pt x="0" y="0"/>
                </a:moveTo>
                <a:lnTo>
                  <a:pt x="857250" y="0"/>
                </a:lnTo>
                <a:lnTo>
                  <a:pt x="857250" y="6001131"/>
                </a:lnTo>
                <a:lnTo>
                  <a:pt x="0" y="6001131"/>
                </a:lnTo>
                <a:close/>
              </a:path>
            </a:pathLst>
          </a:custGeom>
          <a:solidFill>
            <a:srgbClr val="0A38D1"/>
          </a:solidFill>
          <a:ln w="6350" cap="flat">
            <a:solidFill>
              <a:srgbClr val="0A38D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7035DD-C651-234A-85CC-FE7A1A7E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310383"/>
            <a:ext cx="8033657" cy="1452666"/>
          </a:xfrm>
        </p:spPr>
        <p:txBody>
          <a:bodyPr lIns="0" rIns="0" anchor="b"/>
          <a:lstStyle>
            <a:lvl1pPr algn="l"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6B6A36B-EFB5-7C4B-9E54-3062DFB98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0400" y="3858790"/>
            <a:ext cx="8033657" cy="58578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2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1428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654E6-A6FF-E948-B949-82D4F98A4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1856" y="3657600"/>
            <a:ext cx="10146612" cy="547895"/>
          </a:xfrm>
        </p:spPr>
        <p:txBody>
          <a:bodyPr lIns="0" tIns="0" rIns="0" bIns="0" anchor="t" anchorCtr="1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99E7D6-9D36-374E-B41C-A39507299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4128" y="2743200"/>
            <a:ext cx="10146612" cy="823706"/>
          </a:xfrm>
          <a:prstGeom prst="rect">
            <a:avLst/>
          </a:prstGeo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lIns="0" rIns="0" anchor="b" anchorCtr="1"/>
          <a:lstStyle>
            <a:lvl1pPr algn="ctr">
              <a:lnSpc>
                <a:spcPct val="90000"/>
              </a:lnSpc>
              <a:defRPr sz="5400" b="1" i="0">
                <a:solidFill>
                  <a:srgbClr val="333333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6716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AFCD7E-BB06-B845-B5AB-41B4A5022AE8}"/>
              </a:ext>
            </a:extLst>
          </p:cNvPr>
          <p:cNvSpPr/>
          <p:nvPr userDrawn="1"/>
        </p:nvSpPr>
        <p:spPr>
          <a:xfrm>
            <a:off x="0" y="-224842"/>
            <a:ext cx="12201939" cy="138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AFCD7E-BB06-B845-B5AB-41B4A5022AE8}"/>
              </a:ext>
            </a:extLst>
          </p:cNvPr>
          <p:cNvSpPr/>
          <p:nvPr userDrawn="1"/>
        </p:nvSpPr>
        <p:spPr>
          <a:xfrm>
            <a:off x="0" y="-224842"/>
            <a:ext cx="12201939" cy="138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0C2489E-528F-6E27-E16D-785F3B5B3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17" y="6028927"/>
            <a:ext cx="755269" cy="66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61951-A941-6394-EFF0-8F96C63FB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2376" y="6092970"/>
            <a:ext cx="1447247" cy="540638"/>
          </a:xfrm>
          <a:prstGeom prst="rect">
            <a:avLst/>
          </a:prstGeom>
        </p:spPr>
      </p:pic>
      <p:pic>
        <p:nvPicPr>
          <p:cNvPr id="4" name="Picture 3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F6F394CB-D947-800F-8F85-18BAFFF80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970" y="6147103"/>
            <a:ext cx="1447248" cy="4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E8CEF2-4610-4409-ADEC-790BECE6B68F}"/>
              </a:ext>
            </a:extLst>
          </p:cNvPr>
          <p:cNvSpPr/>
          <p:nvPr userDrawn="1"/>
        </p:nvSpPr>
        <p:spPr>
          <a:xfrm>
            <a:off x="1" y="0"/>
            <a:ext cx="12192000" cy="845676"/>
          </a:xfrm>
          <a:prstGeom prst="rect">
            <a:avLst/>
          </a:prstGeom>
          <a:solidFill>
            <a:srgbClr val="0A38D1"/>
          </a:solidFill>
          <a:ln>
            <a:solidFill>
              <a:srgbClr val="0A38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972E4-7F39-A041-B2A2-7695C0E8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5676"/>
          </a:xfrm>
          <a:prstGeom prst="rect">
            <a:avLst/>
          </a:prstGeom>
        </p:spPr>
        <p:txBody>
          <a:bodyPr vert="horz" lIns="365760" tIns="0" rIns="18288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1ED8C-633D-C544-80AB-9A34FD4DF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371600"/>
            <a:ext cx="11029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24">
            <a:extLst>
              <a:ext uri="{FF2B5EF4-FFF2-40B4-BE49-F238E27FC236}">
                <a16:creationId xmlns:a16="http://schemas.microsoft.com/office/drawing/2014/main" id="{F41D8E74-9915-B54E-9320-7AC698AC8B07}"/>
              </a:ext>
            </a:extLst>
          </p:cNvPr>
          <p:cNvSpPr txBox="1">
            <a:spLocks/>
          </p:cNvSpPr>
          <p:nvPr userDrawn="1"/>
        </p:nvSpPr>
        <p:spPr>
          <a:xfrm>
            <a:off x="11181521" y="6336358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48702-E445-134E-B960-6F692773524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9" r:id="rId2"/>
    <p:sldLayoutId id="2147483650" r:id="rId3"/>
    <p:sldLayoutId id="2147483701" r:id="rId4"/>
    <p:sldLayoutId id="2147483652" r:id="rId5"/>
    <p:sldLayoutId id="2147483689" r:id="rId6"/>
    <p:sldLayoutId id="2147483651" r:id="rId7"/>
    <p:sldLayoutId id="2147483655" r:id="rId8"/>
    <p:sldLayoutId id="2147483702" r:id="rId9"/>
    <p:sldLayoutId id="2147483690" r:id="rId10"/>
    <p:sldLayoutId id="2147483698" r:id="rId11"/>
    <p:sldLayoutId id="2147483700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7600"/>
        </a:buClr>
        <a:buFont typeface="Wingdings" pitchFamily="2" charset="2"/>
        <a:buChar char="§"/>
        <a:defRPr sz="2800" b="0" i="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600"/>
        </a:buClr>
        <a:buFont typeface="Wingdings" pitchFamily="2" charset="2"/>
        <a:buChar char="§"/>
        <a:defRPr sz="2400" b="0" i="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600"/>
        </a:buClr>
        <a:buFont typeface="Wingdings" pitchFamily="2" charset="2"/>
        <a:buChar char="§"/>
        <a:defRPr sz="2000" b="0" i="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600"/>
        </a:buClr>
        <a:buFont typeface="Wingdings" pitchFamily="2" charset="2"/>
        <a:buChar char="§"/>
        <a:defRPr sz="1800" b="0" i="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600"/>
        </a:buClr>
        <a:buFont typeface="Wingdings" pitchFamily="2" charset="2"/>
        <a:buChar char="§"/>
        <a:defRPr sz="1800" b="0" i="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4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CC19-A184-AD05-205E-4F9B4030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70" y="2382655"/>
            <a:ext cx="10523460" cy="2092690"/>
          </a:xfrm>
        </p:spPr>
        <p:txBody>
          <a:bodyPr/>
          <a:lstStyle/>
          <a:p>
            <a:pPr algn="ctr"/>
            <a:r>
              <a:rPr lang="en-US" sz="6600" dirty="0"/>
              <a:t>Grant Writing Workshop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127CD-27F8-F551-8C6D-D976F2117F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3030" y="5772913"/>
            <a:ext cx="3153508" cy="5362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December 13, 2023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D6AB480-691D-BE8C-3C6B-77BDCBE8A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2" y="-160166"/>
            <a:ext cx="2788072" cy="27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8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56FF8A-B12B-D6B1-5555-D95CA78B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Life-Cycle for Fiber Planning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C6E90-F45F-8113-AEC1-751287594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CD302-03FA-257B-7CF9-F5E1FC107B37}"/>
              </a:ext>
            </a:extLst>
          </p:cNvPr>
          <p:cNvSpPr txBox="1"/>
          <p:nvPr/>
        </p:nvSpPr>
        <p:spPr>
          <a:xfrm>
            <a:off x="8769956" y="2940106"/>
            <a:ext cx="3297489" cy="25339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Where might ENTRUST meet to support you?</a:t>
            </a:r>
          </a:p>
          <a:p>
            <a:pPr marL="228600" indent="-228600">
              <a:buClr>
                <a:schemeClr val="accent2"/>
              </a:buClr>
              <a:buFont typeface="+mj-lt"/>
              <a:buAutoNum type="arabicPeriod"/>
            </a:pPr>
            <a:endParaRPr lang="en-US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Technical, financial plans</a:t>
            </a:r>
          </a:p>
          <a:p>
            <a:pPr marL="228600" indent="-2286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Organizational sustainability</a:t>
            </a:r>
          </a:p>
          <a:p>
            <a:pPr marL="228600" indent="-2286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Construction management</a:t>
            </a:r>
          </a:p>
          <a:p>
            <a:pPr marL="228600" indent="-2286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Match and ILOC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11289-3134-BC8C-61C9-421E8FD09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7" t="40073" r="7966" b="34876"/>
          <a:stretch/>
        </p:blipFill>
        <p:spPr>
          <a:xfrm>
            <a:off x="471405" y="2405588"/>
            <a:ext cx="8187610" cy="15664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DA439A-1994-6BA3-43C3-5D27FAB66710}"/>
              </a:ext>
            </a:extLst>
          </p:cNvPr>
          <p:cNvSpPr/>
          <p:nvPr/>
        </p:nvSpPr>
        <p:spPr>
          <a:xfrm>
            <a:off x="272086" y="883296"/>
            <a:ext cx="850050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ea typeface="Open Sans"/>
                <a:cs typeface="Open Sans"/>
              </a:rPr>
              <a:t>Where is YOUR organization?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3D17D9-E92C-2B5C-28CB-E472E478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7" t="71075" r="7966" b="11264"/>
          <a:stretch/>
        </p:blipFill>
        <p:spPr>
          <a:xfrm>
            <a:off x="516345" y="4106651"/>
            <a:ext cx="8129435" cy="12143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9C98B5-719E-E145-E93A-4B75473D0B1E}"/>
              </a:ext>
            </a:extLst>
          </p:cNvPr>
          <p:cNvSpPr/>
          <p:nvPr/>
        </p:nvSpPr>
        <p:spPr>
          <a:xfrm>
            <a:off x="1056154" y="4368281"/>
            <a:ext cx="1356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Broadband Planning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218C36-C876-9563-82AB-AFA40C2F2C94}"/>
              </a:ext>
            </a:extLst>
          </p:cNvPr>
          <p:cNvSpPr/>
          <p:nvPr/>
        </p:nvSpPr>
        <p:spPr>
          <a:xfrm>
            <a:off x="2827867" y="4368281"/>
            <a:ext cx="1356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Design &amp; Engineering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0722F-D4D3-8917-C2B0-C006D689169D}"/>
              </a:ext>
            </a:extLst>
          </p:cNvPr>
          <p:cNvSpPr/>
          <p:nvPr/>
        </p:nvSpPr>
        <p:spPr>
          <a:xfrm>
            <a:off x="4605867" y="4393280"/>
            <a:ext cx="134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Turnkey Implementation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840EB-9885-77AA-2A03-561B26E07A3C}"/>
              </a:ext>
            </a:extLst>
          </p:cNvPr>
          <p:cNvSpPr/>
          <p:nvPr/>
        </p:nvSpPr>
        <p:spPr>
          <a:xfrm>
            <a:off x="6371294" y="4371008"/>
            <a:ext cx="1356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Funding &amp; Grants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6B313-19C7-C720-8610-FA19EF6445A6}"/>
              </a:ext>
            </a:extLst>
          </p:cNvPr>
          <p:cNvSpPr txBox="1"/>
          <p:nvPr/>
        </p:nvSpPr>
        <p:spPr>
          <a:xfrm>
            <a:off x="807761" y="5303360"/>
            <a:ext cx="18802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Feasibility Studies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Market Assessments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Business Plans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Financial Plans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Roadmaps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2D6B58-39E6-F96F-5461-B9FF8DBEFE04}"/>
              </a:ext>
            </a:extLst>
          </p:cNvPr>
          <p:cNvSpPr txBox="1"/>
          <p:nvPr/>
        </p:nvSpPr>
        <p:spPr>
          <a:xfrm>
            <a:off x="2732346" y="5314374"/>
            <a:ext cx="18802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Fiber To The Premise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Backbone Fiber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Electronics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4G/5G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Rapid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F2613-8708-F509-4EA5-ED08267C740F}"/>
              </a:ext>
            </a:extLst>
          </p:cNvPr>
          <p:cNvSpPr txBox="1"/>
          <p:nvPr/>
        </p:nvSpPr>
        <p:spPr>
          <a:xfrm>
            <a:off x="4492032" y="5317101"/>
            <a:ext cx="1880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Procurement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Project Management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Construction Mgmt.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Inspections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Launch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Operations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BB40B-D90A-B1A1-7434-B3BB0A6C9E81}"/>
              </a:ext>
            </a:extLst>
          </p:cNvPr>
          <p:cNvSpPr txBox="1"/>
          <p:nvPr/>
        </p:nvSpPr>
        <p:spPr>
          <a:xfrm>
            <a:off x="6310400" y="5323385"/>
            <a:ext cx="188026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Over $400M Awarded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Funding Strategy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Grant Writing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 dirty="0">
                <a:ea typeface="Open Sans" panose="020B0606030504020204" pitchFamily="34" charset="0"/>
                <a:cs typeface="Open Sans" panose="020B0606030504020204" pitchFamily="34" charset="0"/>
              </a:rPr>
              <a:t>Compliance &amp; Ongoing Oversight</a:t>
            </a: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100" b="1">
                <a:ea typeface="Open Sans" panose="020B0606030504020204" pitchFamily="34" charset="0"/>
                <a:cs typeface="Open Sans" panose="020B0606030504020204" pitchFamily="34" charset="0"/>
              </a:rPr>
              <a:t>Post-award services</a:t>
            </a:r>
            <a:endParaRPr lang="en-US" sz="11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Clr>
                <a:schemeClr val="accent2"/>
              </a:buClr>
              <a:buFont typeface="Wingdings" pitchFamily="2" charset="2"/>
              <a:buChar char="§"/>
            </a:pPr>
            <a:endParaRPr lang="en-US" sz="11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8B88D1C-7840-F9BF-C06E-288F521397E3}"/>
              </a:ext>
            </a:extLst>
          </p:cNvPr>
          <p:cNvSpPr/>
          <p:nvPr/>
        </p:nvSpPr>
        <p:spPr>
          <a:xfrm rot="3600000">
            <a:off x="965757" y="2298334"/>
            <a:ext cx="605324" cy="337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9F74ABD-2D02-C997-274F-A5ED98905D75}"/>
              </a:ext>
            </a:extLst>
          </p:cNvPr>
          <p:cNvSpPr/>
          <p:nvPr/>
        </p:nvSpPr>
        <p:spPr>
          <a:xfrm rot="3600000">
            <a:off x="2780781" y="2287046"/>
            <a:ext cx="605324" cy="337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C668729-E0A6-EE9D-1DBE-5A5D7D0C87F6}"/>
              </a:ext>
            </a:extLst>
          </p:cNvPr>
          <p:cNvSpPr/>
          <p:nvPr/>
        </p:nvSpPr>
        <p:spPr>
          <a:xfrm rot="3600000">
            <a:off x="6342426" y="2287042"/>
            <a:ext cx="605324" cy="337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F74FBF-D3CD-2935-4EB1-3DE725DB711D}"/>
              </a:ext>
            </a:extLst>
          </p:cNvPr>
          <p:cNvSpPr txBox="1"/>
          <p:nvPr/>
        </p:nvSpPr>
        <p:spPr>
          <a:xfrm>
            <a:off x="265542" y="1465712"/>
            <a:ext cx="201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Starting with feasibility study and grant strategy?</a:t>
            </a:r>
          </a:p>
          <a:p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Working with Providers?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97256F-9A0A-AB3B-3185-8D11FF3A9B64}"/>
              </a:ext>
            </a:extLst>
          </p:cNvPr>
          <p:cNvSpPr txBox="1"/>
          <p:nvPr/>
        </p:nvSpPr>
        <p:spPr>
          <a:xfrm>
            <a:off x="2588842" y="1431087"/>
            <a:ext cx="210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Starting with broadband network design, including fiber &amp; wireless?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C92611-707F-B27C-72D2-019FC73B8777}"/>
              </a:ext>
            </a:extLst>
          </p:cNvPr>
          <p:cNvSpPr txBox="1"/>
          <p:nvPr/>
        </p:nvSpPr>
        <p:spPr>
          <a:xfrm>
            <a:off x="5950113" y="1453665"/>
            <a:ext cx="238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Starting with grant funding applications, to support design &amp;/or implementation?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4072D-C487-EB90-409F-BB817910C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064" y="1109079"/>
            <a:ext cx="2036176" cy="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0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46BC3C-8F60-F78D-0139-BD3357D162A0}"/>
              </a:ext>
            </a:extLst>
          </p:cNvPr>
          <p:cNvSpPr txBox="1"/>
          <p:nvPr/>
        </p:nvSpPr>
        <p:spPr>
          <a:xfrm>
            <a:off x="8460732" y="3859752"/>
            <a:ext cx="3426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Carella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Grants, PMP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B455E-5D86-6F38-8FF5-F96229E2CF14}"/>
              </a:ext>
            </a:extLst>
          </p:cNvPr>
          <p:cNvSpPr txBox="1"/>
          <p:nvPr/>
        </p:nvSpPr>
        <p:spPr>
          <a:xfrm>
            <a:off x="4382765" y="3831680"/>
            <a:ext cx="3426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Amanda Molina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 Business Development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2278B-CF0C-521B-CA50-1E4C57C64503}"/>
              </a:ext>
            </a:extLst>
          </p:cNvPr>
          <p:cNvSpPr txBox="1"/>
          <p:nvPr/>
        </p:nvSpPr>
        <p:spPr>
          <a:xfrm>
            <a:off x="428046" y="3820840"/>
            <a:ext cx="3292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Jessica Koch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Manager, Industry Associations &amp; External Affairs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9FEC9B-4F56-3703-5426-1465875D8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66"/>
          <a:stretch/>
        </p:blipFill>
        <p:spPr>
          <a:xfrm>
            <a:off x="949622" y="1425131"/>
            <a:ext cx="2199767" cy="2257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C7423EB-548B-372D-CEDB-6C8AF9D60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5" r="12594"/>
          <a:stretch/>
        </p:blipFill>
        <p:spPr>
          <a:xfrm>
            <a:off x="5108480" y="1478637"/>
            <a:ext cx="2164958" cy="2203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5BD737-D486-AE9C-B5EF-AD873187E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055" y="5082807"/>
            <a:ext cx="2036176" cy="760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3F708-1F57-996F-D57A-B76E5F665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527" y="1488889"/>
            <a:ext cx="2203704" cy="2203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BD21510-130B-00E1-7FFA-D716BC5F063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53" y="4890255"/>
            <a:ext cx="1279088" cy="1144785"/>
          </a:xfrm>
          <a:prstGeom prst="rect">
            <a:avLst/>
          </a:prstGeom>
        </p:spPr>
      </p:pic>
      <p:pic>
        <p:nvPicPr>
          <p:cNvPr id="23" name="Picture 2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FF9BC8E-2E12-9778-2F0E-0DD666D67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69" y="5178407"/>
            <a:ext cx="2226037" cy="6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7F2AE3-6AC8-4224-BFB5-A5039E6B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8992B9-55CD-485C-83AC-902615D1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adfdadffaa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6FF1C-74D6-40BA-8A3A-0A31DDC3CAFD}"/>
              </a:ext>
            </a:extLst>
          </p:cNvPr>
          <p:cNvSpPr/>
          <p:nvPr/>
        </p:nvSpPr>
        <p:spPr>
          <a:xfrm>
            <a:off x="-1" y="0"/>
            <a:ext cx="1220357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8AA6E-9EA4-489B-86EA-7B496A8A4EC2}"/>
              </a:ext>
            </a:extLst>
          </p:cNvPr>
          <p:cNvSpPr txBox="1"/>
          <p:nvPr/>
        </p:nvSpPr>
        <p:spPr>
          <a:xfrm>
            <a:off x="0" y="2767280"/>
            <a:ext cx="12203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cap="small" dirty="0">
                <a:solidFill>
                  <a:schemeClr val="accent1"/>
                </a:solidFill>
                <a:latin typeface="+mj-lt"/>
              </a:rPr>
              <a:t>Thank</a:t>
            </a:r>
            <a:r>
              <a:rPr lang="en-US" sz="4000" cap="small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8000" cap="small" dirty="0">
                <a:solidFill>
                  <a:schemeClr val="accent2"/>
                </a:solidFill>
                <a:latin typeface="+mj-lt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26418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1D966E-E0F5-4183-BDA9-E929F98A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Speakers 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540C56-FE2C-9B04-B141-55DB990D38B0}"/>
              </a:ext>
            </a:extLst>
          </p:cNvPr>
          <p:cNvSpPr txBox="1"/>
          <p:nvPr/>
        </p:nvSpPr>
        <p:spPr>
          <a:xfrm>
            <a:off x="8460732" y="3859752"/>
            <a:ext cx="3426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Carella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 of Grants, PMP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0BC9A2-9A29-1D04-6918-4DA0CFF08DE3}"/>
              </a:ext>
            </a:extLst>
          </p:cNvPr>
          <p:cNvSpPr txBox="1"/>
          <p:nvPr/>
        </p:nvSpPr>
        <p:spPr>
          <a:xfrm>
            <a:off x="4382765" y="3831680"/>
            <a:ext cx="3426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Amanda Molina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 Business Development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BD0FB-0683-4986-4F79-DD5192B7738C}"/>
              </a:ext>
            </a:extLst>
          </p:cNvPr>
          <p:cNvSpPr txBox="1"/>
          <p:nvPr/>
        </p:nvSpPr>
        <p:spPr>
          <a:xfrm>
            <a:off x="428046" y="3820840"/>
            <a:ext cx="3292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Jessica Koch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Manager, Industry Associations &amp; External Affairs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3ECDE0-C631-50A0-3F12-1BF55AB16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666"/>
          <a:stretch/>
        </p:blipFill>
        <p:spPr>
          <a:xfrm>
            <a:off x="949622" y="1425131"/>
            <a:ext cx="2199767" cy="2257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7B45EAB-8C30-FF45-698D-E76F56DF6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5" r="12594"/>
          <a:stretch/>
        </p:blipFill>
        <p:spPr>
          <a:xfrm>
            <a:off x="5108480" y="1478637"/>
            <a:ext cx="2164958" cy="2203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D5C7046-F588-7224-BA32-8913999AB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49" y="4968498"/>
            <a:ext cx="1121778" cy="993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9AEB4-59AA-9396-D13F-2F15992DF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055" y="5082807"/>
            <a:ext cx="2036176" cy="760640"/>
          </a:xfrm>
          <a:prstGeom prst="rect">
            <a:avLst/>
          </a:prstGeom>
        </p:spPr>
      </p:pic>
      <p:pic>
        <p:nvPicPr>
          <p:cNvPr id="11" name="Picture 10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CDE4A50F-9FA3-5E46-77D3-AF963FEB1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22" y="5136599"/>
            <a:ext cx="1983359" cy="592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D4DCB-CD3F-9388-78F6-634C4A7FB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527" y="1488889"/>
            <a:ext cx="2203704" cy="2203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686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0750A-2026-116F-82D6-D81D59ED7232}"/>
              </a:ext>
            </a:extLst>
          </p:cNvPr>
          <p:cNvSpPr/>
          <p:nvPr/>
        </p:nvSpPr>
        <p:spPr>
          <a:xfrm>
            <a:off x="443845" y="457200"/>
            <a:ext cx="11304310" cy="56089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DAFFD99-DCAB-550A-6A13-739E63043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46" y="457200"/>
            <a:ext cx="11296903" cy="56052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01F4BD-8A69-1B87-E137-DB7830F8F87F}"/>
              </a:ext>
            </a:extLst>
          </p:cNvPr>
          <p:cNvSpPr txBox="1">
            <a:spLocks/>
          </p:cNvSpPr>
          <p:nvPr/>
        </p:nvSpPr>
        <p:spPr>
          <a:xfrm>
            <a:off x="1197953" y="2078395"/>
            <a:ext cx="10034988" cy="252193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7600"/>
              </a:buClr>
              <a:buFont typeface="Wingdings" pitchFamily="2" charset="2"/>
              <a:buChar char="§"/>
              <a:defRPr sz="2800" b="0" i="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7600"/>
              </a:buClr>
              <a:buFont typeface="Wingdings" pitchFamily="2" charset="2"/>
              <a:buChar char="§"/>
              <a:defRPr sz="2400" b="0" i="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7600"/>
              </a:buClr>
              <a:buFont typeface="Wingdings" pitchFamily="2" charset="2"/>
              <a:buChar char="§"/>
              <a:defRPr sz="2000" b="0" i="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7600"/>
              </a:buClr>
              <a:buFont typeface="Wingdings" pitchFamily="2" charset="2"/>
              <a:buChar char="§"/>
              <a:defRPr sz="1800" b="0" i="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7600"/>
              </a:buClr>
              <a:buFont typeface="Wingdings" pitchFamily="2" charset="2"/>
              <a:buChar char="§"/>
              <a:defRPr sz="1800" b="0" i="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spc="-150" dirty="0">
                <a:solidFill>
                  <a:schemeClr val="bg1"/>
                </a:solidFill>
                <a:effectLst/>
                <a:latin typeface="Arial Black"/>
                <a:cs typeface="Arial Black" panose="020B0604020202020204" pitchFamily="34" charset="0"/>
              </a:rPr>
              <a:t>Our broadband platform and teams enable broadband service </a:t>
            </a: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solidFill>
                  <a:srgbClr val="FFC000"/>
                </a:solidFill>
                <a:latin typeface="Arial Black"/>
                <a:cs typeface="Arial Black" panose="020B0604020202020204" pitchFamily="34" charset="0"/>
              </a:rPr>
              <a:t>providers</a:t>
            </a: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latin typeface="Arial Black"/>
                <a:cs typeface="Arial Black" panose="020B0604020202020204" pitchFamily="34" charset="0"/>
              </a:rPr>
              <a:t> of all sizes </a:t>
            </a:r>
            <a:r>
              <a:rPr lang="en-US" sz="3200" spc="-150" dirty="0">
                <a:solidFill>
                  <a:schemeClr val="bg1"/>
                </a:solidFill>
                <a:effectLst/>
                <a:latin typeface="Arial Black"/>
                <a:cs typeface="Arial Black" panose="020B0604020202020204" pitchFamily="34" charset="0"/>
              </a:rPr>
              <a:t>to </a:t>
            </a: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latin typeface="Arial Black"/>
                <a:cs typeface="Arial Black" panose="020B0604020202020204" pitchFamily="34" charset="0"/>
              </a:rPr>
              <a:t>simplify their business</a:t>
            </a:r>
            <a:r>
              <a:rPr lang="en-US" sz="3200" spc="-150" dirty="0">
                <a:solidFill>
                  <a:schemeClr val="bg1"/>
                </a:solidFill>
                <a:effectLst/>
                <a:latin typeface="Arial Black"/>
                <a:cs typeface="Arial Black" panose="020B0604020202020204" pitchFamily="34" charset="0"/>
              </a:rPr>
              <a:t> and </a:t>
            </a: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latin typeface="Arial Black"/>
                <a:cs typeface="Arial Black" panose="020B0604020202020204" pitchFamily="34" charset="0"/>
              </a:rPr>
              <a:t>excite </a:t>
            </a:r>
            <a:b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effectLst/>
                <a:latin typeface="Arial Black"/>
                <a:cs typeface="Arial Black" panose="020B0604020202020204" pitchFamily="34" charset="0"/>
              </a:rPr>
            </a:b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latin typeface="Arial Black"/>
                <a:cs typeface="Arial Black" panose="020B0604020202020204" pitchFamily="34" charset="0"/>
              </a:rPr>
              <a:t>their subscribers</a:t>
            </a:r>
            <a:r>
              <a:rPr lang="en-US" sz="3200" spc="-150" dirty="0">
                <a:solidFill>
                  <a:schemeClr val="bg1"/>
                </a:solidFill>
                <a:effectLst/>
                <a:latin typeface="Arial Black"/>
                <a:cs typeface="Arial Black" panose="020B0604020202020204" pitchFamily="34" charset="0"/>
              </a:rPr>
              <a:t> to </a:t>
            </a: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latin typeface="Arial Black"/>
                <a:cs typeface="Arial Black" panose="020B0604020202020204" pitchFamily="34" charset="0"/>
              </a:rPr>
              <a:t>grow the value</a:t>
            </a:r>
            <a:r>
              <a:rPr lang="en-US" sz="3200" spc="-150" dirty="0">
                <a:solidFill>
                  <a:schemeClr val="bg1"/>
                </a:solidFill>
                <a:effectLst/>
                <a:latin typeface="Arial Black"/>
                <a:cs typeface="Arial Black" panose="020B0604020202020204" pitchFamily="34" charset="0"/>
              </a:rPr>
              <a:t> of their </a:t>
            </a:r>
            <a:br>
              <a:rPr lang="en-US" sz="3200" spc="-150" dirty="0">
                <a:effectLst/>
                <a:latin typeface="Arial Black"/>
                <a:cs typeface="Arial Black" panose="020B0604020202020204" pitchFamily="34" charset="0"/>
              </a:rPr>
            </a:br>
            <a:r>
              <a:rPr lang="en-US" sz="3200" spc="-150" dirty="0">
                <a:solidFill>
                  <a:schemeClr val="bg1"/>
                </a:solidFill>
                <a:effectLst/>
                <a:latin typeface="Arial Black"/>
                <a:cs typeface="Arial Black" panose="020B0604020202020204" pitchFamily="34" charset="0"/>
              </a:rPr>
              <a:t>business for their community</a:t>
            </a:r>
            <a:r>
              <a:rPr lang="en-US" sz="3200" spc="-150" dirty="0">
                <a:solidFill>
                  <a:schemeClr val="tx2"/>
                </a:solidFill>
                <a:effectLst/>
                <a:latin typeface="Arial Black"/>
                <a:cs typeface="Arial Black" panose="020B0604020202020204" pitchFamily="34" charset="0"/>
              </a:rPr>
              <a:t> </a:t>
            </a:r>
            <a:r>
              <a:rPr lang="en-US" sz="3200" b="1" spc="-150" dirty="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Arial Black"/>
                <a:cs typeface="Arial Black" panose="020B0604020202020204" pitchFamily="34" charset="0"/>
              </a:rPr>
              <a:t>for generations.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F5405-BCF0-F6CB-8010-15A71F4757E4}"/>
              </a:ext>
            </a:extLst>
          </p:cNvPr>
          <p:cNvSpPr txBox="1"/>
          <p:nvPr/>
        </p:nvSpPr>
        <p:spPr>
          <a:xfrm>
            <a:off x="1197952" y="1530231"/>
            <a:ext cx="27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>
                <a:ln w="1270">
                  <a:solidFill>
                    <a:srgbClr val="FFC000">
                      <a:alpha val="38000"/>
                    </a:srgbClr>
                  </a:solidFill>
                </a:ln>
                <a:solidFill>
                  <a:schemeClr val="bg1"/>
                </a:soli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A66F43C-98A7-CE31-097B-0891B26B9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849" y="791904"/>
            <a:ext cx="2226037" cy="6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0750A-2026-116F-82D6-D81D59ED7232}"/>
              </a:ext>
            </a:extLst>
          </p:cNvPr>
          <p:cNvSpPr/>
          <p:nvPr/>
        </p:nvSpPr>
        <p:spPr>
          <a:xfrm>
            <a:off x="443845" y="457200"/>
            <a:ext cx="11304310" cy="56089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DAFFD99-DCAB-550A-6A13-739E63043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46" y="457200"/>
            <a:ext cx="11296903" cy="5605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15AA02-846D-B8D1-0014-5B07097A590A}"/>
              </a:ext>
            </a:extLst>
          </p:cNvPr>
          <p:cNvSpPr/>
          <p:nvPr/>
        </p:nvSpPr>
        <p:spPr>
          <a:xfrm>
            <a:off x="451252" y="453525"/>
            <a:ext cx="11289498" cy="5608947"/>
          </a:xfrm>
          <a:prstGeom prst="rect">
            <a:avLst/>
          </a:prstGeom>
          <a:gradFill flip="none" rotWithShape="1">
            <a:gsLst>
              <a:gs pos="0">
                <a:srgbClr val="0B38DB">
                  <a:lumMod val="53000"/>
                </a:srgbClr>
              </a:gs>
              <a:gs pos="100000">
                <a:srgbClr val="0B38DB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F5405-BCF0-F6CB-8010-15A71F4757E4}"/>
              </a:ext>
            </a:extLst>
          </p:cNvPr>
          <p:cNvSpPr txBox="1"/>
          <p:nvPr/>
        </p:nvSpPr>
        <p:spPr>
          <a:xfrm>
            <a:off x="3976974" y="876580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600" dirty="0">
                <a:ln w="1270">
                  <a:solidFill>
                    <a:srgbClr val="FFC000">
                      <a:alpha val="38000"/>
                    </a:srgbClr>
                  </a:solidFill>
                </a:ln>
                <a:solidFill>
                  <a:schemeClr val="bg1"/>
                </a:soli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PURPOSE (WHY)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28D84-205F-0F87-ABE2-2DAC56D38C25}"/>
              </a:ext>
            </a:extLst>
          </p:cNvPr>
          <p:cNvSpPr txBox="1"/>
          <p:nvPr/>
        </p:nvSpPr>
        <p:spPr>
          <a:xfrm>
            <a:off x="2176880" y="1565610"/>
            <a:ext cx="1520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Transform </a:t>
            </a:r>
            <a:b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</a:br>
            <a: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Society</a:t>
            </a:r>
            <a:endParaRPr lang="en-US" sz="2000" b="1" spc="600">
              <a:ln w="1270">
                <a:solidFill>
                  <a:srgbClr val="FFC000">
                    <a:alpha val="38000"/>
                  </a:srgbClr>
                </a:solidFill>
              </a:ln>
              <a:solidFill>
                <a:schemeClr val="bg1"/>
              </a:solidFill>
              <a:effectLst>
                <a:glow rad="228600">
                  <a:srgbClr val="FF7600">
                    <a:alpha val="17000"/>
                  </a:srgbClr>
                </a:glow>
                <a:outerShdw blurRad="63500" sx="102000" sy="102000" algn="ctr" rotWithShape="0">
                  <a:srgbClr val="FF76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D5907-EFD4-E4F4-1AA1-04C74AFF7F91}"/>
              </a:ext>
            </a:extLst>
          </p:cNvPr>
          <p:cNvSpPr txBox="1"/>
          <p:nvPr/>
        </p:nvSpPr>
        <p:spPr>
          <a:xfrm>
            <a:off x="8364824" y="1582016"/>
            <a:ext cx="1687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Smart, Safe,</a:t>
            </a:r>
            <a:b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</a:br>
            <a: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Sustainable</a:t>
            </a:r>
            <a:endParaRPr lang="en-US" sz="2000" b="1" spc="600">
              <a:ln w="1270">
                <a:solidFill>
                  <a:srgbClr val="FFC000">
                    <a:alpha val="38000"/>
                  </a:srgbClr>
                </a:solidFill>
              </a:ln>
              <a:solidFill>
                <a:schemeClr val="bg1"/>
              </a:solidFill>
              <a:effectLst>
                <a:glow rad="228600">
                  <a:srgbClr val="FF7600">
                    <a:alpha val="17000"/>
                  </a:srgbClr>
                </a:glow>
                <a:outerShdw blurRad="63500" sx="102000" sy="102000" algn="ctr" rotWithShape="0">
                  <a:srgbClr val="FF76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63C42-E4C3-4EF4-7B4A-57CE8C03AD94}"/>
              </a:ext>
            </a:extLst>
          </p:cNvPr>
          <p:cNvSpPr txBox="1"/>
          <p:nvPr/>
        </p:nvSpPr>
        <p:spPr>
          <a:xfrm>
            <a:off x="5070078" y="1573882"/>
            <a:ext cx="2051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Innovation and</a:t>
            </a:r>
            <a:b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</a:br>
            <a:r>
              <a:rPr lang="en-US" sz="2000" b="1" spc="-150">
                <a:ln w="1270">
                  <a:solidFill>
                    <a:srgbClr val="FFC000">
                      <a:alpha val="38000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97000">
                      <a:srgbClr val="FF76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228600">
                    <a:srgbClr val="FF7600">
                      <a:alpha val="1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Empowerment</a:t>
            </a:r>
            <a:endParaRPr lang="en-US" sz="2000" b="1" spc="600">
              <a:ln w="1270">
                <a:solidFill>
                  <a:srgbClr val="FFC000">
                    <a:alpha val="38000"/>
                  </a:srgbClr>
                </a:solidFill>
              </a:ln>
              <a:solidFill>
                <a:schemeClr val="bg1"/>
              </a:solidFill>
              <a:effectLst>
                <a:glow rad="228600">
                  <a:srgbClr val="FF7600">
                    <a:alpha val="17000"/>
                  </a:srgbClr>
                </a:glow>
                <a:outerShdw blurRad="63500" sx="102000" sy="102000" algn="ctr" rotWithShape="0">
                  <a:srgbClr val="FF76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E8F5A-E5F3-7CC6-37D6-0ACB612CD0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17421" r="51660"/>
          <a:stretch/>
        </p:blipFill>
        <p:spPr>
          <a:xfrm>
            <a:off x="4721928" y="2375392"/>
            <a:ext cx="2740733" cy="3123708"/>
          </a:xfrm>
          <a:prstGeom prst="rect">
            <a:avLst/>
          </a:prstGeom>
          <a:effectLst>
            <a:outerShdw blurRad="842448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D6D5F4-9CF8-EC34-3DBE-B6AF6AC1BC73}"/>
              </a:ext>
            </a:extLst>
          </p:cNvPr>
          <p:cNvSpPr txBox="1"/>
          <p:nvPr/>
        </p:nvSpPr>
        <p:spPr>
          <a:xfrm>
            <a:off x="4077932" y="-1662493"/>
            <a:ext cx="40287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Do we have the center image with 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the abstract overlay on it?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80D4F7-8D81-0F91-9C6A-B8891839837A}"/>
              </a:ext>
            </a:extLst>
          </p:cNvPr>
          <p:cNvCxnSpPr/>
          <p:nvPr/>
        </p:nvCxnSpPr>
        <p:spPr>
          <a:xfrm>
            <a:off x="6095999" y="-1002041"/>
            <a:ext cx="0" cy="605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 descr="A landscape with buildings and trees&#10;&#10;Description automatically generated">
            <a:extLst>
              <a:ext uri="{FF2B5EF4-FFF2-40B4-BE49-F238E27FC236}">
                <a16:creationId xmlns:a16="http://schemas.microsoft.com/office/drawing/2014/main" id="{36EDB86A-EBFB-4B92-23DF-CBA26F3A0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9801" r="26480" b="3599"/>
          <a:stretch/>
        </p:blipFill>
        <p:spPr>
          <a:xfrm>
            <a:off x="1563250" y="2378914"/>
            <a:ext cx="2747353" cy="3120186"/>
          </a:xfrm>
          <a:prstGeom prst="rect">
            <a:avLst/>
          </a:prstGeom>
        </p:spPr>
      </p:pic>
      <p:pic>
        <p:nvPicPr>
          <p:cNvPr id="15" name="Picture 14" descr="A hand holding a glass ball with a green leaf around it&#10;&#10;Description automatically generated">
            <a:extLst>
              <a:ext uri="{FF2B5EF4-FFF2-40B4-BE49-F238E27FC236}">
                <a16:creationId xmlns:a16="http://schemas.microsoft.com/office/drawing/2014/main" id="{B962E8B6-532C-33E8-92CE-072E719330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9455" r="22253" b="857"/>
          <a:stretch/>
        </p:blipFill>
        <p:spPr>
          <a:xfrm>
            <a:off x="7873985" y="2375393"/>
            <a:ext cx="2747357" cy="3209198"/>
          </a:xfrm>
          <a:prstGeom prst="rect">
            <a:avLst/>
          </a:prstGeom>
        </p:spPr>
      </p:pic>
      <p:pic>
        <p:nvPicPr>
          <p:cNvPr id="12" name="Picture 11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A42E877B-3A93-8154-AABA-0EDD555E8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4596" y="6191415"/>
            <a:ext cx="1646428" cy="4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9FD9DB9-4854-446F-1CDC-FA01905DF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" t="3069" r="1853" b="10296"/>
          <a:stretch/>
        </p:blipFill>
        <p:spPr>
          <a:xfrm>
            <a:off x="220371" y="211494"/>
            <a:ext cx="11750351" cy="5940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565F42-9781-1072-2022-B597C1AD07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8" t="14555" r="5083" b="14084"/>
          <a:stretch/>
        </p:blipFill>
        <p:spPr>
          <a:xfrm>
            <a:off x="4728633" y="3363132"/>
            <a:ext cx="2706229" cy="1804308"/>
          </a:xfrm>
          <a:prstGeom prst="rect">
            <a:avLst/>
          </a:prstGeom>
          <a:effectLst>
            <a:outerShdw blurRad="842448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09B3AE-60BB-09C2-2125-5A8F2BB5F57B}"/>
              </a:ext>
            </a:extLst>
          </p:cNvPr>
          <p:cNvGrpSpPr/>
          <p:nvPr/>
        </p:nvGrpSpPr>
        <p:grpSpPr>
          <a:xfrm>
            <a:off x="8558967" y="560940"/>
            <a:ext cx="2896218" cy="2326108"/>
            <a:chOff x="4647892" y="560940"/>
            <a:chExt cx="2896218" cy="23261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EA4A91-8D66-C257-7023-C2C6C10B1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7892" y="560940"/>
              <a:ext cx="2896218" cy="1798066"/>
            </a:xfrm>
            <a:prstGeom prst="rect">
              <a:avLst/>
            </a:prstGeom>
            <a:effectLst>
              <a:outerShdw blurRad="842448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10D12-81BB-7D90-FA6D-049752F24BEE}"/>
                </a:ext>
              </a:extLst>
            </p:cNvPr>
            <p:cNvSpPr/>
            <p:nvPr/>
          </p:nvSpPr>
          <p:spPr>
            <a:xfrm>
              <a:off x="4647892" y="1649437"/>
              <a:ext cx="2896217" cy="7336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40C808-6C7E-4037-83A2-009B04258B10}"/>
                </a:ext>
              </a:extLst>
            </p:cNvPr>
            <p:cNvSpPr txBox="1"/>
            <p:nvPr/>
          </p:nvSpPr>
          <p:spPr>
            <a:xfrm>
              <a:off x="4731554" y="2302570"/>
              <a:ext cx="2728892" cy="4455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1421526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800" b="1" spc="-100">
                  <a:ln w="12700">
                    <a:solidFill>
                      <a:srgbClr val="FFC000">
                        <a:alpha val="80251"/>
                      </a:srgbClr>
                    </a:solidFill>
                  </a:ln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7600"/>
                      </a:gs>
                    </a:gsLst>
                    <a:lin ang="2700000" scaled="1"/>
                    <a:tileRect/>
                  </a:gradFill>
                  <a:effectLst>
                    <a:glow rad="228600">
                      <a:srgbClr val="FF7600">
                        <a:alpha val="7000"/>
                      </a:srgbClr>
                    </a:glow>
                    <a:outerShdw blurRad="63500" sx="102000" sy="102000" algn="ctr" rotWithShape="0">
                      <a:srgbClr val="FF7600">
                        <a:alpha val="40000"/>
                      </a:srgbClr>
                    </a:outerShdw>
                  </a:effectLst>
                  <a:latin typeface="Arial Black"/>
                  <a:cs typeface="Arial Black" panose="020B0604020202020204" pitchFamily="34" charset="0"/>
                </a:rPr>
                <a:t> Care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B59DB1-2A72-BCFF-D11D-EE68E9E7B502}"/>
                </a:ext>
              </a:extLst>
            </p:cNvPr>
            <p:cNvSpPr txBox="1"/>
            <p:nvPr/>
          </p:nvSpPr>
          <p:spPr>
            <a:xfrm>
              <a:off x="4954775" y="2628516"/>
              <a:ext cx="2282450" cy="2585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/>
                  <a:cs typeface="Arial Black" panose="020B0604020202020204" pitchFamily="34" charset="0"/>
                </a:rPr>
                <a:t>through Telehealth.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CD7A48-C072-F109-CE36-21395F8ADF27}"/>
                </a:ext>
              </a:extLst>
            </p:cNvPr>
            <p:cNvSpPr txBox="1"/>
            <p:nvPr/>
          </p:nvSpPr>
          <p:spPr>
            <a:xfrm>
              <a:off x="4771288" y="1934274"/>
              <a:ext cx="2649424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Patients in rural communities should have access to the best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3F1ADE-70D9-6429-825F-EB336D1C383E}"/>
              </a:ext>
            </a:extLst>
          </p:cNvPr>
          <p:cNvGrpSpPr/>
          <p:nvPr/>
        </p:nvGrpSpPr>
        <p:grpSpPr>
          <a:xfrm>
            <a:off x="4177005" y="466531"/>
            <a:ext cx="3837991" cy="5430416"/>
            <a:chOff x="4261540" y="412433"/>
            <a:chExt cx="3837991" cy="543041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2DE41E-6EDA-9EC1-38C4-1EF9F0B8A874}"/>
                </a:ext>
              </a:extLst>
            </p:cNvPr>
            <p:cNvCxnSpPr/>
            <p:nvPr/>
          </p:nvCxnSpPr>
          <p:spPr>
            <a:xfrm>
              <a:off x="4261540" y="412433"/>
              <a:ext cx="0" cy="5430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007DE20-3F45-F6D1-0001-AB2F99E85CDC}"/>
                </a:ext>
              </a:extLst>
            </p:cNvPr>
            <p:cNvCxnSpPr/>
            <p:nvPr/>
          </p:nvCxnSpPr>
          <p:spPr>
            <a:xfrm>
              <a:off x="8099531" y="412433"/>
              <a:ext cx="0" cy="5430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125DEE-CB67-6C9F-52F8-B94925A30C71}"/>
              </a:ext>
            </a:extLst>
          </p:cNvPr>
          <p:cNvGrpSpPr/>
          <p:nvPr/>
        </p:nvGrpSpPr>
        <p:grpSpPr>
          <a:xfrm>
            <a:off x="802470" y="3366254"/>
            <a:ext cx="2902743" cy="2687765"/>
            <a:chOff x="8539408" y="558262"/>
            <a:chExt cx="2902743" cy="26877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246EDE-6AB0-ADA6-5C55-687C6D58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31" b="3431"/>
            <a:stretch/>
          </p:blipFill>
          <p:spPr>
            <a:xfrm>
              <a:off x="8540911" y="558262"/>
              <a:ext cx="2901240" cy="1801186"/>
            </a:xfrm>
            <a:prstGeom prst="rect">
              <a:avLst/>
            </a:prstGeom>
            <a:effectLst>
              <a:outerShdw blurRad="842448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65EBB9-32D7-EEDD-C8D6-04AEF477391B}"/>
                </a:ext>
              </a:extLst>
            </p:cNvPr>
            <p:cNvSpPr/>
            <p:nvPr/>
          </p:nvSpPr>
          <p:spPr>
            <a:xfrm>
              <a:off x="8539408" y="1642349"/>
              <a:ext cx="2896217" cy="7336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A33F68-60A6-6D20-59C6-BB41C5D44701}"/>
                </a:ext>
              </a:extLst>
            </p:cNvPr>
            <p:cNvSpPr txBox="1"/>
            <p:nvPr/>
          </p:nvSpPr>
          <p:spPr>
            <a:xfrm>
              <a:off x="8808360" y="2307886"/>
              <a:ext cx="2366342" cy="4455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1421526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800" b="1" spc="-100">
                  <a:ln w="12700">
                    <a:solidFill>
                      <a:srgbClr val="FFC000">
                        <a:alpha val="80251"/>
                      </a:srgbClr>
                    </a:solidFill>
                  </a:ln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7600"/>
                      </a:gs>
                    </a:gsLst>
                    <a:lin ang="2700000" scaled="1"/>
                    <a:tileRect/>
                  </a:gradFill>
                  <a:effectLst>
                    <a:glow rad="228600">
                      <a:srgbClr val="FF7600">
                        <a:alpha val="7000"/>
                      </a:srgbClr>
                    </a:glow>
                    <a:outerShdw blurRad="63500" sx="102000" sy="102000" algn="ctr" rotWithShape="0">
                      <a:srgbClr val="FF7600">
                        <a:alpha val="40000"/>
                      </a:srgbClr>
                    </a:outerShdw>
                  </a:effectLst>
                  <a:latin typeface="Arial Black"/>
                  <a:cs typeface="Arial Black" panose="020B0604020202020204" pitchFamily="34" charset="0"/>
                </a:rPr>
                <a:t>Secure</a:t>
              </a:r>
              <a:endParaRPr lang="en-US" sz="2800" b="1" spc="-100">
                <a:ln w="12700">
                  <a:solidFill>
                    <a:srgbClr val="FFC000">
                      <a:alpha val="80251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100000">
                      <a:srgbClr val="FF7600"/>
                    </a:gs>
                  </a:gsLst>
                  <a:lin ang="2700000" scaled="1"/>
                  <a:tileRect/>
                </a:gradFill>
                <a:effectLst>
                  <a:glow rad="228600">
                    <a:srgbClr val="FF7600">
                      <a:alpha val="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7B4E23-4C54-F1C8-019C-1B599332A44C}"/>
                </a:ext>
              </a:extLst>
            </p:cNvPr>
            <p:cNvSpPr txBox="1"/>
            <p:nvPr/>
          </p:nvSpPr>
          <p:spPr>
            <a:xfrm>
              <a:off x="8610478" y="2090210"/>
              <a:ext cx="2762106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Families should feel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0CA768-0E5E-3C50-4DD2-ABD1783089AD}"/>
                </a:ext>
              </a:extLst>
            </p:cNvPr>
            <p:cNvSpPr txBox="1"/>
            <p:nvPr/>
          </p:nvSpPr>
          <p:spPr>
            <a:xfrm>
              <a:off x="8673280" y="2655096"/>
              <a:ext cx="2636502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online and their personal information should be protected.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7985E14-1926-3BB9-1E13-52F36D388001}"/>
              </a:ext>
            </a:extLst>
          </p:cNvPr>
          <p:cNvSpPr/>
          <p:nvPr/>
        </p:nvSpPr>
        <p:spPr>
          <a:xfrm>
            <a:off x="4640460" y="4434949"/>
            <a:ext cx="2896217" cy="73364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1D8B7-F093-B2A6-9187-68D78075796D}"/>
              </a:ext>
            </a:extLst>
          </p:cNvPr>
          <p:cNvSpPr txBox="1"/>
          <p:nvPr/>
        </p:nvSpPr>
        <p:spPr>
          <a:xfrm>
            <a:off x="4833330" y="5117479"/>
            <a:ext cx="2510476" cy="4455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421526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800" b="1" spc="-100">
                <a:ln w="12700">
                  <a:solidFill>
                    <a:srgbClr val="FFC000">
                      <a:alpha val="80251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100000">
                      <a:srgbClr val="FF7600"/>
                    </a:gs>
                  </a:gsLst>
                  <a:lin ang="2700000" scaled="1"/>
                  <a:tileRect/>
                </a:gradFill>
                <a:effectLst>
                  <a:glow rad="228600">
                    <a:srgbClr val="FF7600">
                      <a:alpha val="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/>
                <a:cs typeface="Arial Black" panose="020B0604020202020204" pitchFamily="34" charset="0"/>
              </a:rPr>
              <a:t>Learn</a:t>
            </a:r>
            <a:endParaRPr lang="en-US" sz="2800" b="1" spc="-100">
              <a:ln w="12700">
                <a:solidFill>
                  <a:srgbClr val="FFC000">
                    <a:alpha val="80251"/>
                  </a:srgbClr>
                </a:solidFill>
              </a:ln>
              <a:gradFill flip="none" rotWithShape="1">
                <a:gsLst>
                  <a:gs pos="0">
                    <a:srgbClr val="FFC000"/>
                  </a:gs>
                  <a:gs pos="100000">
                    <a:srgbClr val="FF7600"/>
                  </a:gs>
                </a:gsLst>
                <a:lin ang="2700000" scaled="1"/>
                <a:tileRect/>
              </a:gradFill>
              <a:effectLst>
                <a:glow rad="228600">
                  <a:srgbClr val="FF7600">
                    <a:alpha val="7000"/>
                  </a:srgbClr>
                </a:glow>
                <a:outerShdw blurRad="63500" sx="102000" sy="102000" algn="ctr" rotWithShape="0">
                  <a:srgbClr val="FF7600">
                    <a:alpha val="4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04B3E1-8F50-46D0-B234-9054819DADD4}"/>
              </a:ext>
            </a:extLst>
          </p:cNvPr>
          <p:cNvSpPr txBox="1"/>
          <p:nvPr/>
        </p:nvSpPr>
        <p:spPr>
          <a:xfrm>
            <a:off x="5000583" y="4743867"/>
            <a:ext cx="2175971" cy="4247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200" spc="-80">
                <a:solidFill>
                  <a:schemeClr val="bg1"/>
                </a:solidFill>
                <a:latin typeface="Arial Black"/>
                <a:cs typeface="Arial Black" panose="020B0604020202020204" pitchFamily="34" charset="0"/>
              </a:rPr>
              <a:t>Students should have access to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4C5C64-9B8C-CF96-F3CD-68F0FCB7ED2A}"/>
              </a:ext>
            </a:extLst>
          </p:cNvPr>
          <p:cNvGrpSpPr/>
          <p:nvPr/>
        </p:nvGrpSpPr>
        <p:grpSpPr>
          <a:xfrm>
            <a:off x="8539408" y="3366254"/>
            <a:ext cx="2896217" cy="2506392"/>
            <a:chOff x="8539408" y="3366254"/>
            <a:chExt cx="2896217" cy="250639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D8187F2-ECB2-9CAB-19DF-50565A8D0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7" t="7244" r="5328" b="6205"/>
            <a:stretch/>
          </p:blipFill>
          <p:spPr>
            <a:xfrm>
              <a:off x="8558967" y="3366254"/>
              <a:ext cx="2876658" cy="1785570"/>
            </a:xfrm>
            <a:prstGeom prst="rect">
              <a:avLst/>
            </a:prstGeom>
            <a:effectLst>
              <a:outerShdw blurRad="842448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F7A332-9228-FA16-45B4-4CCFAA5F7025}"/>
                </a:ext>
              </a:extLst>
            </p:cNvPr>
            <p:cNvSpPr/>
            <p:nvPr/>
          </p:nvSpPr>
          <p:spPr>
            <a:xfrm>
              <a:off x="8539408" y="4435167"/>
              <a:ext cx="2896217" cy="7336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8C27A8-2F5E-07F6-6E2C-5D8E58449BC6}"/>
                </a:ext>
              </a:extLst>
            </p:cNvPr>
            <p:cNvSpPr txBox="1"/>
            <p:nvPr/>
          </p:nvSpPr>
          <p:spPr>
            <a:xfrm>
              <a:off x="8846291" y="5100704"/>
              <a:ext cx="2290480" cy="44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421526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800" b="1" spc="-100">
                  <a:ln w="12700">
                    <a:solidFill>
                      <a:srgbClr val="FFC000">
                        <a:alpha val="80251"/>
                      </a:srgbClr>
                    </a:solidFill>
                  </a:ln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7600"/>
                      </a:gs>
                    </a:gsLst>
                    <a:lin ang="2700000" scaled="1"/>
                    <a:tileRect/>
                  </a:gradFill>
                  <a:effectLst>
                    <a:glow rad="228600">
                      <a:srgbClr val="FF7600">
                        <a:alpha val="7000"/>
                      </a:srgbClr>
                    </a:glow>
                    <a:outerShdw blurRad="63500" sx="102000" sy="102000" algn="ctr" rotWithShape="0">
                      <a:srgbClr val="FF7600">
                        <a:alpha val="40000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Protect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FC717B-6FCB-466D-13A8-BECD261B733B}"/>
                </a:ext>
              </a:extLst>
            </p:cNvPr>
            <p:cNvSpPr txBox="1"/>
            <p:nvPr/>
          </p:nvSpPr>
          <p:spPr>
            <a:xfrm>
              <a:off x="9048254" y="4771392"/>
              <a:ext cx="1886555" cy="258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Parents should have the tools to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4661AB-F0D4-F54F-19C0-CBB0ADD83EC2}"/>
                </a:ext>
              </a:extLst>
            </p:cNvPr>
            <p:cNvSpPr txBox="1"/>
            <p:nvPr/>
          </p:nvSpPr>
          <p:spPr>
            <a:xfrm>
              <a:off x="9001110" y="5447914"/>
              <a:ext cx="1980843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their kids from malicious content.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895D74-CA2C-9FCC-C897-4745246F26A4}"/>
              </a:ext>
            </a:extLst>
          </p:cNvPr>
          <p:cNvGrpSpPr/>
          <p:nvPr/>
        </p:nvGrpSpPr>
        <p:grpSpPr>
          <a:xfrm>
            <a:off x="4647892" y="552022"/>
            <a:ext cx="2896217" cy="2501226"/>
            <a:chOff x="4647892" y="552022"/>
            <a:chExt cx="2896217" cy="25012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E5FE9C-0F9F-E110-E133-19B773E21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05" t="10077" r="3388" b="7147"/>
            <a:stretch/>
          </p:blipFill>
          <p:spPr>
            <a:xfrm>
              <a:off x="4647892" y="552022"/>
              <a:ext cx="2895311" cy="1806983"/>
            </a:xfrm>
            <a:prstGeom prst="rect">
              <a:avLst/>
            </a:prstGeom>
            <a:effectLst>
              <a:outerShdw blurRad="842448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2BEF061-99F5-B7D5-35B3-53C469087E4B}"/>
                </a:ext>
              </a:extLst>
            </p:cNvPr>
            <p:cNvSpPr/>
            <p:nvPr/>
          </p:nvSpPr>
          <p:spPr>
            <a:xfrm>
              <a:off x="4647892" y="1649437"/>
              <a:ext cx="2896217" cy="7336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8A23CA-8832-BDEA-9979-479F7555AA69}"/>
                </a:ext>
              </a:extLst>
            </p:cNvPr>
            <p:cNvSpPr txBox="1"/>
            <p:nvPr/>
          </p:nvSpPr>
          <p:spPr>
            <a:xfrm>
              <a:off x="4824813" y="2302570"/>
              <a:ext cx="2542374" cy="39498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1421526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400" b="1" spc="-100">
                  <a:ln w="12700">
                    <a:solidFill>
                      <a:srgbClr val="FFC000">
                        <a:alpha val="80251"/>
                      </a:srgbClr>
                    </a:solidFill>
                  </a:ln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7600"/>
                      </a:gs>
                    </a:gsLst>
                    <a:lin ang="2700000" scaled="1"/>
                    <a:tileRect/>
                  </a:gradFill>
                  <a:effectLst>
                    <a:glow rad="228600">
                      <a:srgbClr val="FF7600">
                        <a:alpha val="7000"/>
                      </a:srgbClr>
                    </a:glow>
                    <a:outerShdw blurRad="63500" sx="102000" sy="102000" algn="ctr" rotWithShape="0">
                      <a:srgbClr val="FF7600">
                        <a:alpha val="40000"/>
                      </a:srgbClr>
                    </a:outerShdw>
                  </a:effectLst>
                  <a:latin typeface="Arial Black"/>
                </a:rPr>
                <a:t>Sustain</a:t>
              </a:r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B2D7D0-DDFE-B448-AA34-F9EF7BA85048}"/>
                </a:ext>
              </a:extLst>
            </p:cNvPr>
            <p:cNvSpPr txBox="1"/>
            <p:nvPr/>
          </p:nvSpPr>
          <p:spPr>
            <a:xfrm>
              <a:off x="4824813" y="2628516"/>
              <a:ext cx="2542374" cy="4247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/>
                  <a:cs typeface="Arial Black" panose="020B0604020202020204" pitchFamily="34" charset="0"/>
                </a:rPr>
                <a:t>the best standards with fast broadband.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DE504E-00D0-EA35-F7C1-C7891176DA24}"/>
                </a:ext>
              </a:extLst>
            </p:cNvPr>
            <p:cNvSpPr txBox="1"/>
            <p:nvPr/>
          </p:nvSpPr>
          <p:spPr>
            <a:xfrm>
              <a:off x="4714947" y="1950300"/>
              <a:ext cx="2762106" cy="4247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/>
                  <a:cs typeface="Arial Black" panose="020B0604020202020204" pitchFamily="34" charset="0"/>
                </a:rPr>
                <a:t>Communities should be </a:t>
              </a:r>
              <a:br>
                <a:rPr lang="en-US" sz="1200" spc="-80"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n-US" sz="1200" spc="-80">
                  <a:solidFill>
                    <a:schemeClr val="bg1"/>
                  </a:solidFill>
                  <a:latin typeface="Arial Black"/>
                  <a:cs typeface="Arial Black" panose="020B0604020202020204" pitchFamily="34" charset="0"/>
                </a:rPr>
                <a:t>able to maintain and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2AF349-FA96-9965-AF58-EDD9C6C2AA78}"/>
              </a:ext>
            </a:extLst>
          </p:cNvPr>
          <p:cNvGrpSpPr/>
          <p:nvPr/>
        </p:nvGrpSpPr>
        <p:grpSpPr>
          <a:xfrm>
            <a:off x="809189" y="556661"/>
            <a:ext cx="2896217" cy="2496587"/>
            <a:chOff x="809189" y="556661"/>
            <a:chExt cx="2896217" cy="24965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2461B4-7AD0-94A1-422D-77BCB567D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94" t="12337" b="2516"/>
            <a:stretch/>
          </p:blipFill>
          <p:spPr>
            <a:xfrm>
              <a:off x="809189" y="556661"/>
              <a:ext cx="2896024" cy="1765211"/>
            </a:xfrm>
            <a:prstGeom prst="rect">
              <a:avLst/>
            </a:prstGeom>
            <a:effectLst>
              <a:outerShdw blurRad="842448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A7602F7-6140-F09B-3F96-207E2FA2AC34}"/>
                </a:ext>
              </a:extLst>
            </p:cNvPr>
            <p:cNvSpPr/>
            <p:nvPr/>
          </p:nvSpPr>
          <p:spPr>
            <a:xfrm>
              <a:off x="809189" y="1625356"/>
              <a:ext cx="2896217" cy="7336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904A605-74BA-5047-6A2C-E6648B5D8E6A}"/>
                </a:ext>
              </a:extLst>
            </p:cNvPr>
            <p:cNvSpPr txBox="1"/>
            <p:nvPr/>
          </p:nvSpPr>
          <p:spPr>
            <a:xfrm>
              <a:off x="871745" y="2281306"/>
              <a:ext cx="2771104" cy="4455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1421526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US" sz="2800" b="1" spc="-100">
                  <a:ln w="12700">
                    <a:solidFill>
                      <a:srgbClr val="FFC000">
                        <a:alpha val="80251"/>
                      </a:srgbClr>
                    </a:solidFill>
                  </a:ln>
                  <a:gradFill flip="none" rotWithShape="1">
                    <a:gsLst>
                      <a:gs pos="0">
                        <a:srgbClr val="FFC000"/>
                      </a:gs>
                      <a:gs pos="100000">
                        <a:srgbClr val="FF7600"/>
                      </a:gs>
                    </a:gsLst>
                    <a:lin ang="2700000" scaled="1"/>
                    <a:tileRect/>
                  </a:gradFill>
                  <a:effectLst>
                    <a:glow rad="228600">
                      <a:srgbClr val="FF7600">
                        <a:alpha val="7000"/>
                      </a:srgbClr>
                    </a:glow>
                    <a:outerShdw blurRad="63500" sx="102000" sy="102000" algn="ctr" rotWithShape="0">
                      <a:srgbClr val="FF7600">
                        <a:alpha val="40000"/>
                      </a:srgbClr>
                    </a:outerShdw>
                  </a:effectLst>
                  <a:latin typeface="Arial Black"/>
                  <a:cs typeface="Arial Black" panose="020B0604020202020204" pitchFamily="34" charset="0"/>
                </a:rPr>
                <a:t>Grow</a:t>
              </a:r>
              <a:endParaRPr lang="en-US" sz="2800" b="1" spc="-100">
                <a:ln w="12700">
                  <a:solidFill>
                    <a:srgbClr val="FFC000">
                      <a:alpha val="80251"/>
                    </a:srgbClr>
                  </a:solidFill>
                </a:ln>
                <a:gradFill flip="none" rotWithShape="1">
                  <a:gsLst>
                    <a:gs pos="0">
                      <a:srgbClr val="FFC000"/>
                    </a:gs>
                    <a:gs pos="100000">
                      <a:srgbClr val="FF7600"/>
                    </a:gs>
                  </a:gsLst>
                  <a:lin ang="2700000" scaled="1"/>
                  <a:tileRect/>
                </a:gradFill>
                <a:effectLst>
                  <a:glow rad="228600">
                    <a:srgbClr val="FF7600">
                      <a:alpha val="7000"/>
                    </a:srgbClr>
                  </a:glow>
                  <a:outerShdw blurRad="63500" sx="102000" sy="102000" algn="ctr" rotWithShape="0">
                    <a:srgbClr val="FF7600">
                      <a:alpha val="4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1FC959-82A2-A605-C4BB-9E5A9E5716F6}"/>
                </a:ext>
              </a:extLst>
            </p:cNvPr>
            <p:cNvSpPr txBox="1"/>
            <p:nvPr/>
          </p:nvSpPr>
          <p:spPr>
            <a:xfrm>
              <a:off x="871745" y="1934274"/>
              <a:ext cx="2771104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Every community, no matter how small, should be able to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BC74FB-3862-58F5-62A7-6F8842D5208D}"/>
                </a:ext>
              </a:extLst>
            </p:cNvPr>
            <p:cNvSpPr txBox="1"/>
            <p:nvPr/>
          </p:nvSpPr>
          <p:spPr>
            <a:xfrm>
              <a:off x="1002059" y="2628516"/>
              <a:ext cx="2510284" cy="4247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sz="1200" spc="-80">
                  <a:solidFill>
                    <a:schemeClr val="bg1"/>
                  </a:solidFill>
                  <a:latin typeface="Arial Black"/>
                  <a:cs typeface="Arial Black" panose="020B0604020202020204" pitchFamily="34" charset="0"/>
                </a:rPr>
                <a:t> via efficient, simple-to-use </a:t>
              </a:r>
              <a:br>
                <a:rPr lang="en-US" sz="1200" spc="-80">
                  <a:latin typeface="Arial Black" panose="020B0604020202020204" pitchFamily="34" charset="0"/>
                  <a:cs typeface="Arial Black" panose="020B0604020202020204" pitchFamily="34" charset="0"/>
                </a:rPr>
              </a:br>
              <a:r>
                <a:rPr lang="en-US" sz="1200" spc="-80">
                  <a:solidFill>
                    <a:schemeClr val="bg1"/>
                  </a:solidFill>
                  <a:latin typeface="Arial Black"/>
                  <a:cs typeface="Arial Black" panose="020B0604020202020204" pitchFamily="34" charset="0"/>
                </a:rPr>
                <a:t>broadband connectivity.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CF19AA-342C-8E5C-8CB9-0A4A1A46AABD}"/>
              </a:ext>
            </a:extLst>
          </p:cNvPr>
          <p:cNvSpPr txBox="1"/>
          <p:nvPr/>
        </p:nvSpPr>
        <p:spPr>
          <a:xfrm>
            <a:off x="5271149" y="5456250"/>
            <a:ext cx="1634839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200" spc="-8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from the comfort of their home.</a:t>
            </a:r>
          </a:p>
        </p:txBody>
      </p:sp>
      <p:pic>
        <p:nvPicPr>
          <p:cNvPr id="13" name="Picture 12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7C2F15F8-11DE-3457-AB58-320B329C0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5359" y="6255490"/>
            <a:ext cx="1646428" cy="4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B7887D13-7C39-2ABD-C528-4867EDADE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5212695" cy="118828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+mn-lt"/>
              </a:rPr>
              <a:t>JSI is the leading Business and Engineering Platform for Rural Broadband.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1744740-94F3-4045-03DB-EFC9E319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Complete Broadband Solutions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FE2261-675E-BFD1-1BA5-8DDA082EA4BA}"/>
              </a:ext>
            </a:extLst>
          </p:cNvPr>
          <p:cNvSpPr txBox="1"/>
          <p:nvPr/>
        </p:nvSpPr>
        <p:spPr>
          <a:xfrm>
            <a:off x="6864743" y="1190159"/>
            <a:ext cx="3853686" cy="15850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76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Years of Expertise 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76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760+ Customers 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76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600+ Employees 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76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Tenure of 11+ Years 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BE242C-5209-62D5-2BFE-622DE4DE3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91" y="2559886"/>
            <a:ext cx="5297964" cy="3761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86F6EF-80FD-3AA5-52DB-2E39599EAEF4}"/>
              </a:ext>
            </a:extLst>
          </p:cNvPr>
          <p:cNvSpPr txBox="1"/>
          <p:nvPr/>
        </p:nvSpPr>
        <p:spPr>
          <a:xfrm>
            <a:off x="6287592" y="3013224"/>
            <a:ext cx="4912064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350" b="1" dirty="0">
                <a:solidFill>
                  <a:schemeClr val="bg2"/>
                </a:solidFill>
                <a:latin typeface="AvenirNext LT Pro Regular" panose="020B0704020202020204" pitchFamily="34" charset="0"/>
              </a:rPr>
              <a:t>Executive Team</a:t>
            </a:r>
            <a:endParaRPr lang="en-US" sz="450" b="1" dirty="0">
              <a:solidFill>
                <a:schemeClr val="bg2"/>
              </a:solidFill>
              <a:latin typeface="AvenirNext LT Pro Regular" panose="020B07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6E800F-9C4A-9E14-94C7-60D59DEC375F}"/>
              </a:ext>
            </a:extLst>
          </p:cNvPr>
          <p:cNvGrpSpPr/>
          <p:nvPr/>
        </p:nvGrpSpPr>
        <p:grpSpPr>
          <a:xfrm>
            <a:off x="7159865" y="4929979"/>
            <a:ext cx="3167517" cy="1531166"/>
            <a:chOff x="7273883" y="5190258"/>
            <a:chExt cx="3167517" cy="153116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2D5343-E679-D4AC-33DD-83B89E348A36}"/>
                </a:ext>
              </a:extLst>
            </p:cNvPr>
            <p:cNvCxnSpPr>
              <a:cxnSpLocks/>
            </p:cNvCxnSpPr>
            <p:nvPr/>
          </p:nvCxnSpPr>
          <p:spPr>
            <a:xfrm>
              <a:off x="9920669" y="6088752"/>
              <a:ext cx="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B3D87B-5B51-7D7C-9394-8DB1F35083CC}"/>
                </a:ext>
              </a:extLst>
            </p:cNvPr>
            <p:cNvSpPr txBox="1"/>
            <p:nvPr/>
          </p:nvSpPr>
          <p:spPr>
            <a:xfrm>
              <a:off x="7273883" y="6053702"/>
              <a:ext cx="993455" cy="6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Steve Meltzer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President 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Regulatory &amp; Compliance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554D53-CCEE-BC8B-7F6B-A58D2528D039}"/>
                </a:ext>
              </a:extLst>
            </p:cNvPr>
            <p:cNvSpPr txBox="1"/>
            <p:nvPr/>
          </p:nvSpPr>
          <p:spPr>
            <a:xfrm>
              <a:off x="8292518" y="6053702"/>
              <a:ext cx="941594" cy="6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Tom Lewis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SVP Broadband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Network Engineering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136457-E0FF-66BD-5B0B-75502BF2CE35}"/>
                </a:ext>
              </a:extLst>
            </p:cNvPr>
            <p:cNvSpPr txBox="1"/>
            <p:nvPr/>
          </p:nvSpPr>
          <p:spPr>
            <a:xfrm>
              <a:off x="9226168" y="6047684"/>
              <a:ext cx="1215232" cy="534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Vance Gadd 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SVP Fiber Design </a:t>
              </a:r>
              <a:b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&amp; Implementation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83B1A98-C85B-C8A4-4047-7AB6C814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6929" y="5190258"/>
              <a:ext cx="873710" cy="83466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E5A6465-3F93-A831-61DF-ECF7E2AC5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0142" y="5190258"/>
              <a:ext cx="849305" cy="83466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4873D-AC6A-032D-06C6-57DD014E8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1769" y="5197032"/>
              <a:ext cx="790891" cy="8278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7DFD22-8F59-0D5F-E0C3-80D2C66493A0}"/>
              </a:ext>
            </a:extLst>
          </p:cNvPr>
          <p:cNvGrpSpPr/>
          <p:nvPr/>
        </p:nvGrpSpPr>
        <p:grpSpPr>
          <a:xfrm>
            <a:off x="6768820" y="3498821"/>
            <a:ext cx="3949608" cy="1267085"/>
            <a:chOff x="6767276" y="3933685"/>
            <a:chExt cx="3949608" cy="126708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2DFB12-35F4-3838-70C9-55CFE6961BAF}"/>
                </a:ext>
              </a:extLst>
            </p:cNvPr>
            <p:cNvSpPr txBox="1"/>
            <p:nvPr/>
          </p:nvSpPr>
          <p:spPr>
            <a:xfrm>
              <a:off x="6767276" y="4789625"/>
              <a:ext cx="1019734" cy="400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Tasos Tsolakis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CEO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974145-B2AB-757C-BEEC-2E1FC9875AB9}"/>
                </a:ext>
              </a:extLst>
            </p:cNvPr>
            <p:cNvSpPr txBox="1"/>
            <p:nvPr/>
          </p:nvSpPr>
          <p:spPr>
            <a:xfrm>
              <a:off x="7773741" y="4790735"/>
              <a:ext cx="969883" cy="400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Dan Freiman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CFO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98D3EC-2B99-033C-D62C-BA22B2892C56}"/>
                </a:ext>
              </a:extLst>
            </p:cNvPr>
            <p:cNvSpPr txBox="1"/>
            <p:nvPr/>
          </p:nvSpPr>
          <p:spPr>
            <a:xfrm>
              <a:off x="9750089" y="4800137"/>
              <a:ext cx="966795" cy="400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Patrick Gault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CRO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F58E9C6-F7E6-EEF5-E737-008447B0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63198" y="3933686"/>
              <a:ext cx="827891" cy="82789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DC9FFE-7910-B195-F760-E15D6DC54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53393" y="3933686"/>
              <a:ext cx="827891" cy="82789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60A788-AB5A-8559-4DF5-F1029CBF2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3784" y="3933686"/>
              <a:ext cx="804765" cy="8278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F7A7C7-FAE8-33C8-44DD-0A8B730C3111}"/>
                </a:ext>
              </a:extLst>
            </p:cNvPr>
            <p:cNvSpPr txBox="1"/>
            <p:nvPr/>
          </p:nvSpPr>
          <p:spPr>
            <a:xfrm>
              <a:off x="8649918" y="4798164"/>
              <a:ext cx="1215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Michele Friedman </a:t>
              </a:r>
            </a:p>
            <a:p>
              <a:pPr algn="ctr"/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COO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0BB323-665C-F30A-4215-84C01D71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36859" y="3933685"/>
              <a:ext cx="827891" cy="827891"/>
            </a:xfrm>
            <a:prstGeom prst="rect">
              <a:avLst/>
            </a:prstGeom>
          </p:spPr>
        </p:pic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6BC05F5B-914F-778B-0F24-D48299EF3FE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986" y="87177"/>
            <a:ext cx="702268" cy="6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9369"/>
      </p:ext>
    </p:extLst>
  </p:cSld>
  <p:clrMapOvr>
    <a:masterClrMapping/>
  </p:clrMapOvr>
  <p:transition spd="slow"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B7006-CE89-FB84-5DE3-59E24C87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Building a Differentiated End-to-End Solution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02D520-DA8F-BDF6-6002-743C4E986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501321"/>
              </p:ext>
            </p:extLst>
          </p:nvPr>
        </p:nvGraphicFramePr>
        <p:xfrm>
          <a:off x="343879" y="1683046"/>
          <a:ext cx="7655168" cy="4852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1F350F2F-4BFC-B39F-795F-9CEBCE3D2390}"/>
              </a:ext>
            </a:extLst>
          </p:cNvPr>
          <p:cNvSpPr txBox="1">
            <a:spLocks/>
          </p:cNvSpPr>
          <p:nvPr/>
        </p:nvSpPr>
        <p:spPr>
          <a:xfrm>
            <a:off x="1318247" y="999248"/>
            <a:ext cx="5455708" cy="530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+mj-lt"/>
              </a:rPr>
              <a:t>Partners Across the Lifecycle </a:t>
            </a: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B36B2F59-7510-0E81-358D-7770CF4DAAA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986" y="87177"/>
            <a:ext cx="702268" cy="62853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061BED-243D-6422-0757-5226B20B1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928" y="2235199"/>
            <a:ext cx="4368194" cy="2387601"/>
          </a:xfrm>
          <a:noFill/>
        </p:spPr>
        <p:txBody>
          <a:bodyPr anchor="ctr"/>
          <a:lstStyle/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JSI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leverages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cutting edge technology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across its solution set to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drive further value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to its customers in a more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efficient and higher velocity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way. </a:t>
            </a:r>
          </a:p>
        </p:txBody>
      </p:sp>
    </p:spTree>
    <p:extLst>
      <p:ext uri="{BB962C8B-B14F-4D97-AF65-F5344CB8AC3E}">
        <p14:creationId xmlns:p14="http://schemas.microsoft.com/office/powerpoint/2010/main" val="3673670938"/>
      </p:ext>
    </p:extLst>
  </p:cSld>
  <p:clrMapOvr>
    <a:masterClrMapping/>
  </p:clrMapOvr>
  <p:transition spd="slow">
    <p:cover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DEC66C-BBD0-6892-E73B-026FFE47A11C}"/>
              </a:ext>
            </a:extLst>
          </p:cNvPr>
          <p:cNvSpPr/>
          <p:nvPr/>
        </p:nvSpPr>
        <p:spPr>
          <a:xfrm>
            <a:off x="-17326" y="0"/>
            <a:ext cx="12191999" cy="6858000"/>
          </a:xfrm>
          <a:prstGeom prst="rect">
            <a:avLst/>
          </a:prstGeom>
          <a:solidFill>
            <a:srgbClr val="000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A6808-7831-34B0-7954-52B0CEF8B6AC}"/>
              </a:ext>
            </a:extLst>
          </p:cNvPr>
          <p:cNvSpPr txBox="1"/>
          <p:nvPr/>
        </p:nvSpPr>
        <p:spPr>
          <a:xfrm>
            <a:off x="34100" y="1062840"/>
            <a:ext cx="3908187" cy="18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FFC30E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Valuations &amp; Corporate Transactions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FFC30E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Business Analytics/Peer Group Studies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FFC30E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Service &amp; Bundling Cost Analysis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FFC30E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Financial, Regulatory &amp; Network Audits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FFC30E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Cybersecurity Audits &amp; Training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FFC30E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Disaster Prevention &amp; Recovery Training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5B242-3386-D30E-77CD-66D2F1D00B21}"/>
              </a:ext>
            </a:extLst>
          </p:cNvPr>
          <p:cNvSpPr txBox="1"/>
          <p:nvPr/>
        </p:nvSpPr>
        <p:spPr>
          <a:xfrm>
            <a:off x="-216504" y="4013463"/>
            <a:ext cx="4158791" cy="21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ED4A4C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Network Management Service (NOC+)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ED4A4C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DDoS Mitigation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ED4A4C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Layer 2/3 Switching/Routing Service Management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ED4A4C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Numbering &amp; Porting/SOA &amp; AOCN Services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ED4A4C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State &amp; Federal Compliance &amp; Reporting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rgbClr val="ED4A4C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Cost Separations Studies/Continuing Property Records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05181-935E-981F-CCC8-B5FC2B5D6CAC}"/>
              </a:ext>
            </a:extLst>
          </p:cNvPr>
          <p:cNvSpPr txBox="1"/>
          <p:nvPr/>
        </p:nvSpPr>
        <p:spPr>
          <a:xfrm>
            <a:off x="8382611" y="1062840"/>
            <a:ext cx="3775289" cy="1855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CE4043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Broadband Funding Application Support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CE4043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Broadband Service Mapping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CE4043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High-Level &amp; Detailed Fiber &amp; Network Designs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CE4043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Feasibility Studies/Business Cases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CE4043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Multi-Year Financial Forecasts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CE4043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Federal &amp; State Advocacy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5072C-AAD9-CE52-28D3-6E184DCFB9A7}"/>
              </a:ext>
            </a:extLst>
          </p:cNvPr>
          <p:cNvSpPr txBox="1"/>
          <p:nvPr/>
        </p:nvSpPr>
        <p:spPr>
          <a:xfrm>
            <a:off x="8382611" y="4013463"/>
            <a:ext cx="3860163" cy="18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AD3682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Fiber Construction Management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AD3682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Broadband Network Mapping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AD3682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Broadband Network Engineering &amp; Deployment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AD3682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Service Pricing/Tariff Development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AD3682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Regulatory Filing Support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rgbClr val="AD3682"/>
                </a:solidFill>
              </a:rPr>
              <a:t>•</a:t>
            </a:r>
            <a:r>
              <a:rPr lang="en-US" sz="1300" dirty="0">
                <a:solidFill>
                  <a:schemeClr val="bg1"/>
                </a:solidFill>
              </a:rPr>
              <a:t> Billing Systems &amp; Related Services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7A28C3-6A9A-E23F-A30D-EC5E44B3BDFB}"/>
              </a:ext>
            </a:extLst>
          </p:cNvPr>
          <p:cNvCxnSpPr>
            <a:cxnSpLocks/>
          </p:cNvCxnSpPr>
          <p:nvPr/>
        </p:nvCxnSpPr>
        <p:spPr>
          <a:xfrm>
            <a:off x="4967639" y="1993736"/>
            <a:ext cx="2522154" cy="29506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81A611-2D32-BE79-3CD0-EC029D8F48F5}"/>
              </a:ext>
            </a:extLst>
          </p:cNvPr>
          <p:cNvGrpSpPr/>
          <p:nvPr/>
        </p:nvGrpSpPr>
        <p:grpSpPr>
          <a:xfrm>
            <a:off x="4146768" y="1244305"/>
            <a:ext cx="4021016" cy="4449485"/>
            <a:chOff x="4218208" y="1244305"/>
            <a:chExt cx="4021016" cy="444948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FF2590F-CED9-23C7-58BC-6CC771543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3834" y="1993736"/>
              <a:ext cx="2608629" cy="296712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04702CB-3BCE-6314-86F7-EAE3CD6AA104}"/>
                </a:ext>
              </a:extLst>
            </p:cNvPr>
            <p:cNvSpPr/>
            <p:nvPr/>
          </p:nvSpPr>
          <p:spPr>
            <a:xfrm>
              <a:off x="4218208" y="1244305"/>
              <a:ext cx="1557226" cy="1498862"/>
            </a:xfrm>
            <a:prstGeom prst="ellipse">
              <a:avLst/>
            </a:prstGeom>
            <a:solidFill>
              <a:srgbClr val="00002C"/>
            </a:solidFill>
            <a:ln w="25400">
              <a:solidFill>
                <a:srgbClr val="FEC4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FFC30E"/>
                  </a:solidFill>
                </a:rPr>
                <a:t>Optimize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968D2D-EC37-0E35-E3AF-89A801B6A231}"/>
                </a:ext>
              </a:extLst>
            </p:cNvPr>
            <p:cNvSpPr/>
            <p:nvPr/>
          </p:nvSpPr>
          <p:spPr>
            <a:xfrm>
              <a:off x="6740362" y="1244305"/>
              <a:ext cx="1498862" cy="1498862"/>
            </a:xfrm>
            <a:prstGeom prst="ellipse">
              <a:avLst/>
            </a:prstGeom>
            <a:solidFill>
              <a:srgbClr val="00002C"/>
            </a:solidFill>
            <a:ln w="25400">
              <a:solidFill>
                <a:srgbClr val="CE40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>
                  <a:solidFill>
                    <a:srgbClr val="FFC30E"/>
                  </a:solidFill>
                </a:rPr>
                <a:t>Plan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4ECA11-DB5B-4B75-FA16-BC11343B5BD9}"/>
                </a:ext>
              </a:extLst>
            </p:cNvPr>
            <p:cNvSpPr/>
            <p:nvPr/>
          </p:nvSpPr>
          <p:spPr>
            <a:xfrm>
              <a:off x="4218208" y="4194928"/>
              <a:ext cx="1498862" cy="1498862"/>
            </a:xfrm>
            <a:prstGeom prst="ellipse">
              <a:avLst/>
            </a:prstGeom>
            <a:solidFill>
              <a:srgbClr val="00002C"/>
            </a:solidFill>
            <a:ln w="25400">
              <a:solidFill>
                <a:srgbClr val="ED4A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>
                  <a:solidFill>
                    <a:srgbClr val="FFC30E"/>
                  </a:solidFill>
                </a:rPr>
                <a:t>Operate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107C13-320E-C6B2-F7C2-66513295C749}"/>
                </a:ext>
              </a:extLst>
            </p:cNvPr>
            <p:cNvSpPr/>
            <p:nvPr/>
          </p:nvSpPr>
          <p:spPr>
            <a:xfrm>
              <a:off x="6740362" y="4194928"/>
              <a:ext cx="1498862" cy="1498862"/>
            </a:xfrm>
            <a:prstGeom prst="ellipse">
              <a:avLst/>
            </a:prstGeom>
            <a:solidFill>
              <a:srgbClr val="00002C"/>
            </a:solidFill>
            <a:ln w="25400">
              <a:solidFill>
                <a:srgbClr val="AD36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>
                  <a:solidFill>
                    <a:srgbClr val="FFC30E"/>
                  </a:solidFill>
                </a:rPr>
                <a:t>Build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2FED50-4D31-A1D4-81A1-41038D677A37}"/>
                </a:ext>
              </a:extLst>
            </p:cNvPr>
            <p:cNvSpPr/>
            <p:nvPr/>
          </p:nvSpPr>
          <p:spPr>
            <a:xfrm>
              <a:off x="5496067" y="2679569"/>
              <a:ext cx="1498862" cy="1498862"/>
            </a:xfrm>
            <a:prstGeom prst="ellipse">
              <a:avLst/>
            </a:prstGeom>
            <a:solidFill>
              <a:srgbClr val="00002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Life Cycle Solutions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5A4EA2-331D-9B4A-0ECE-DDD8AB36EA19}"/>
                </a:ext>
              </a:extLst>
            </p:cNvPr>
            <p:cNvCxnSpPr/>
            <p:nvPr/>
          </p:nvCxnSpPr>
          <p:spPr>
            <a:xfrm flipV="1">
              <a:off x="4942401" y="2997724"/>
              <a:ext cx="0" cy="1015739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2BE3880-15B6-90D6-8129-4E96B6D39101}"/>
                </a:ext>
              </a:extLst>
            </p:cNvPr>
            <p:cNvCxnSpPr>
              <a:cxnSpLocks/>
            </p:cNvCxnSpPr>
            <p:nvPr/>
          </p:nvCxnSpPr>
          <p:spPr>
            <a:xfrm>
              <a:off x="5906524" y="1857047"/>
              <a:ext cx="651183" cy="0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4D42A66-916B-64DB-CC95-8AE12D8530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7263" y="5071587"/>
              <a:ext cx="649705" cy="0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7FCDAEF-7E51-6C79-AF1E-59E99E939C79}"/>
                </a:ext>
              </a:extLst>
            </p:cNvPr>
            <p:cNvCxnSpPr>
              <a:cxnSpLocks/>
            </p:cNvCxnSpPr>
            <p:nvPr/>
          </p:nvCxnSpPr>
          <p:spPr>
            <a:xfrm>
              <a:off x="7511556" y="2997724"/>
              <a:ext cx="0" cy="1015739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967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4461BA-83AA-8736-6563-CF9182BD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0"/>
            <a:ext cx="9948672" cy="4937760"/>
          </a:xfrm>
        </p:spPr>
        <p:txBody>
          <a:bodyPr/>
          <a:lstStyle/>
          <a:p>
            <a:pPr marR="1098550"/>
            <a:r>
              <a:rPr lang="en-US" sz="1600" dirty="0"/>
              <a:t>Over 400 co-operatives, municipalities, and broadband providers and municipalities rely on Magellan to develop their strategies, and their fiber and broadband networks.</a:t>
            </a:r>
          </a:p>
          <a:p>
            <a:pPr marR="1098550">
              <a:tabLst>
                <a:tab pos="302260" algn="l"/>
                <a:tab pos="302895" algn="l"/>
              </a:tabLst>
            </a:pPr>
            <a:r>
              <a:rPr lang="en-US" sz="1600" dirty="0"/>
              <a:t>Purpose-built to support economic development, education, healthcare, smart city, and the “internet of things”.</a:t>
            </a:r>
          </a:p>
          <a:p>
            <a:pPr marR="1098550">
              <a:tabLst>
                <a:tab pos="302895" algn="l"/>
              </a:tabLst>
            </a:pPr>
            <a:r>
              <a:rPr lang="en-US" sz="1600" dirty="0"/>
              <a:t>Custom-designed fiber &amp; broadband networks to achieve each community’s unique goals.</a:t>
            </a:r>
          </a:p>
          <a:p>
            <a:pPr marR="1098550">
              <a:tabLst>
                <a:tab pos="302895" algn="l"/>
              </a:tabLst>
            </a:pPr>
            <a:r>
              <a:rPr lang="en-US" sz="1600" dirty="0"/>
              <a:t>Customized financial and operational strategies.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093E6A-1A9F-003C-40B3-3FCB0239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ENTRUST’s Fiber and Broadband Experience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2D113A-4F89-F797-96B1-96EAE01003EA}"/>
              </a:ext>
            </a:extLst>
          </p:cNvPr>
          <p:cNvSpPr txBox="1"/>
          <p:nvPr/>
        </p:nvSpPr>
        <p:spPr>
          <a:xfrm>
            <a:off x="8645780" y="809698"/>
            <a:ext cx="47980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Bookman Old Style"/>
                <a:cs typeface="Calibri"/>
              </a:rPr>
              <a:t>#Access67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5B7418E4-F0ED-D1FD-1C3D-7715B4686D28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22340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8" name="object 9">
            <a:extLst>
              <a:ext uri="{FF2B5EF4-FFF2-40B4-BE49-F238E27FC236}">
                <a16:creationId xmlns:a16="http://schemas.microsoft.com/office/drawing/2014/main" id="{EE3F60FA-E556-4C8B-B65B-4DE4F9D60B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44341" y="4913261"/>
            <a:ext cx="2319319" cy="167286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E2C3BDB-34B7-6D0A-3B1A-06E6DA611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7" y="4028565"/>
            <a:ext cx="6085623" cy="2616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48FF8-5E7D-81D7-50E7-6CB6EEFB9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064" y="1109079"/>
            <a:ext cx="2036176" cy="760640"/>
          </a:xfrm>
          <a:prstGeom prst="rect">
            <a:avLst/>
          </a:prstGeom>
        </p:spPr>
      </p:pic>
      <p:pic>
        <p:nvPicPr>
          <p:cNvPr id="37" name="object 7">
            <a:extLst>
              <a:ext uri="{FF2B5EF4-FFF2-40B4-BE49-F238E27FC236}">
                <a16:creationId xmlns:a16="http://schemas.microsoft.com/office/drawing/2014/main" id="{F49AA5F5-0539-E1D9-5D40-64B905D35D9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80428" y="3573088"/>
            <a:ext cx="2409636" cy="167286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699F5-4415-883F-F8F4-93F711626345}"/>
              </a:ext>
            </a:extLst>
          </p:cNvPr>
          <p:cNvSpPr txBox="1"/>
          <p:nvPr/>
        </p:nvSpPr>
        <p:spPr>
          <a:xfrm>
            <a:off x="841153" y="3507728"/>
            <a:ext cx="5944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98550" algn="ctr"/>
            <a:r>
              <a:rPr lang="en-US" sz="1800" b="1" dirty="0"/>
              <a:t>Proven Process. Proven Results.</a:t>
            </a:r>
          </a:p>
        </p:txBody>
      </p:sp>
    </p:spTree>
    <p:extLst>
      <p:ext uri="{BB962C8B-B14F-4D97-AF65-F5344CB8AC3E}">
        <p14:creationId xmlns:p14="http://schemas.microsoft.com/office/powerpoint/2010/main" val="2113799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333333"/>
      </a:dk1>
      <a:lt1>
        <a:srgbClr val="FFFFFF"/>
      </a:lt1>
      <a:dk2>
        <a:srgbClr val="808080"/>
      </a:dk2>
      <a:lt2>
        <a:srgbClr val="CCCCCC"/>
      </a:lt2>
      <a:accent1>
        <a:srgbClr val="0B38DB"/>
      </a:accent1>
      <a:accent2>
        <a:srgbClr val="FF7600"/>
      </a:accent2>
      <a:accent3>
        <a:srgbClr val="CCCCC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B75CC56-DA8A-B340-A856-3876DF28E4C0}" vid="{67B40301-E514-4C4B-B96F-A3D700A3EB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C4AF08B76AD04EB1610B7E3166DF49" ma:contentTypeVersion="13" ma:contentTypeDescription="Create a new document." ma:contentTypeScope="" ma:versionID="53e4a28811e2b9092bc3aa4d55260378">
  <xsd:schema xmlns:xsd="http://www.w3.org/2001/XMLSchema" xmlns:xs="http://www.w3.org/2001/XMLSchema" xmlns:p="http://schemas.microsoft.com/office/2006/metadata/properties" xmlns:ns2="10c2c39a-cb86-4a0a-be24-2a818fe26ec2" xmlns:ns3="690f31de-eda4-4ade-a811-c1d20211b4b9" targetNamespace="http://schemas.microsoft.com/office/2006/metadata/properties" ma:root="true" ma:fieldsID="9e8a3769d14d72e1b8abc55941d55bd1" ns2:_="" ns3:_="">
    <xsd:import namespace="10c2c39a-cb86-4a0a-be24-2a818fe26ec2"/>
    <xsd:import namespace="690f31de-eda4-4ade-a811-c1d20211b4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2c39a-cb86-4a0a-be24-2a818fe26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f31de-eda4-4ade-a811-c1d20211b4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C0C959-6CD8-4FC5-B0A3-C6EE4B5985C1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690f31de-eda4-4ade-a811-c1d20211b4b9"/>
    <ds:schemaRef ds:uri="http://schemas.microsoft.com/office/infopath/2007/PartnerControls"/>
    <ds:schemaRef ds:uri="10c2c39a-cb86-4a0a-be24-2a818fe26ec2"/>
  </ds:schemaRefs>
</ds:datastoreItem>
</file>

<file path=customXml/itemProps2.xml><?xml version="1.0" encoding="utf-8"?>
<ds:datastoreItem xmlns:ds="http://schemas.openxmlformats.org/officeDocument/2006/customXml" ds:itemID="{709EA18F-89D4-4D68-91B1-391ABBA638B1}">
  <ds:schemaRefs>
    <ds:schemaRef ds:uri="10c2c39a-cb86-4a0a-be24-2a818fe26ec2"/>
    <ds:schemaRef ds:uri="690f31de-eda4-4ade-a811-c1d20211b4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B8D054A-5A52-45A6-8A94-5AE037A1544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f4d807a-a470-4768-a51f-da1edea9028e}" enabled="1" method="Standard" siteId="{8ffae2e5-6ff0-4510-bbf3-ca842d7ca55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7265</TotalTime>
  <Words>800</Words>
  <Application>Microsoft Office PowerPoint</Application>
  <PresentationFormat>Widescreen</PresentationFormat>
  <Paragraphs>163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AvenirNext LT Pro Regular</vt:lpstr>
      <vt:lpstr>Bookman Old Style</vt:lpstr>
      <vt:lpstr>Calibri</vt:lpstr>
      <vt:lpstr>Wingdings</vt:lpstr>
      <vt:lpstr>Office Theme</vt:lpstr>
      <vt:lpstr>Grant Writing Workshop </vt:lpstr>
      <vt:lpstr>Our Speakers Today</vt:lpstr>
      <vt:lpstr>PowerPoint Presentation</vt:lpstr>
      <vt:lpstr>PowerPoint Presentation</vt:lpstr>
      <vt:lpstr>PowerPoint Presentation</vt:lpstr>
      <vt:lpstr>Complete Broadband Solutions</vt:lpstr>
      <vt:lpstr>Building a Differentiated End-to-End Solution </vt:lpstr>
      <vt:lpstr>PowerPoint Presentation</vt:lpstr>
      <vt:lpstr>ENTRUST’s Fiber and Broadband Experience</vt:lpstr>
      <vt:lpstr>Life-Cycle for Fiber Planning</vt:lpstr>
      <vt:lpstr>PowerPoint Presentation</vt:lpstr>
      <vt:lpstr>adfdadffaa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NTIA Reporting: Insider Tips from Industry Experts</dc:title>
  <dc:creator>Vivian Gawecki</dc:creator>
  <cp:lastModifiedBy>Nectaria Kurth</cp:lastModifiedBy>
  <cp:revision>132</cp:revision>
  <dcterms:created xsi:type="dcterms:W3CDTF">2023-02-10T20:52:53Z</dcterms:created>
  <dcterms:modified xsi:type="dcterms:W3CDTF">2023-12-12T19:28:42Z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0x010100DDC4AF08B76AD04EB1610B7E3166DF49</vt:lpwstr>
  </property>
</Properties>
</file>