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324" r:id="rId6"/>
    <p:sldId id="340" r:id="rId7"/>
    <p:sldId id="358" r:id="rId8"/>
    <p:sldId id="355" r:id="rId9"/>
    <p:sldId id="357" r:id="rId10"/>
    <p:sldId id="342" r:id="rId11"/>
    <p:sldId id="347" r:id="rId12"/>
    <p:sldId id="345" r:id="rId13"/>
    <p:sldId id="350" r:id="rId14"/>
    <p:sldId id="354" r:id="rId15"/>
    <p:sldId id="343" r:id="rId16"/>
    <p:sldId id="307" r:id="rId17"/>
  </p:sldIdLst>
  <p:sldSz cx="12192000" cy="6858000"/>
  <p:notesSz cx="6900863" cy="9291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3841">
          <p15:clr>
            <a:srgbClr val="A4A3A4"/>
          </p15:clr>
        </p15:guide>
        <p15:guide id="6" pos="768">
          <p15:clr>
            <a:srgbClr val="A4A3A4"/>
          </p15:clr>
        </p15:guide>
        <p15:guide id="7" pos="7296">
          <p15:clr>
            <a:srgbClr val="A4A3A4"/>
          </p15:clr>
        </p15:guide>
        <p15:guide id="8" pos="60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hbrZzXHQQHAQ2K10Pub3El5a85o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64EB44-5D22-B6E2-91A2-155F984CB1E8}" name="Sean Spivey" initials="SS" userId="S::Sean.Spivey@fcc.gov::28058f34-8a48-4838-984a-c3f889901791" providerId="AD"/>
  <p188:author id="{CCA39347-C66B-BCA0-60F7-52D9D82DBB99}" name="Eduard Bartholme" initials="EB" userId="S::eduard.bartholme@fcc.gov::30b08205-7b57-4000-8e59-0ffccf1d199c" providerId="AD"/>
  <p188:author id="{58F1C484-DE4F-0CED-7CCF-C66F640C5215}" name="Chelsea Fallon" initials="CF" userId="S::chelsea.fallon@fcc.gov::51fcef41-53c0-4ef0-826c-3838179953f9" providerId="AD"/>
  <p188:author id="{B2FA9ABF-623F-4A6F-1C06-8E6271E08B11}" name="Kirk Burgee" initials="KB" userId="S::Kirk.Burgee@fcc.gov::6734a35b-4f78-4422-a1ea-ac9aad8367c5" providerId="AD"/>
  <p188:author id="{125B2DDB-217D-590D-F278-82BCA1AF1E50}" name="John Cobb" initials="JC" userId="S::John.Cobb@fcc.gov::a53504bd-780a-48a4-8378-34cfb2de5702" providerId="AD"/>
  <p188:author id="{624B63F2-747B-7206-4364-FC50B1556FD6}" name="Jean Kiddoo" initials="JK" userId="S::jean.kiddoo@fcc.gov::47087b6b-8c7e-4342-9049-01df5605b9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essa Long" initials="" lastIdx="5" clrIdx="0"/>
  <p:cmAuthor id="7" name="Jonathan McCormack" initials="JM" lastIdx="2" clrIdx="7">
    <p:extLst>
      <p:ext uri="{19B8F6BF-5375-455C-9EA6-DF929625EA0E}">
        <p15:presenceInfo xmlns:p15="http://schemas.microsoft.com/office/powerpoint/2012/main" userId="S::jonathan.mccormack@fcc.gov::3b942c99-b457-4272-8c7d-d9d0b0f0903a" providerId="AD"/>
      </p:ext>
    </p:extLst>
  </p:cmAuthor>
  <p:cmAuthor id="1" name="William Holloway" initials="WH" lastIdx="16" clrIdx="1">
    <p:extLst>
      <p:ext uri="{19B8F6BF-5375-455C-9EA6-DF929625EA0E}">
        <p15:presenceInfo xmlns:p15="http://schemas.microsoft.com/office/powerpoint/2012/main" userId="S::William.Holloway@fcc.gov::21acfade-155f-4978-a01b-6209ce0c1ed5" providerId="AD"/>
      </p:ext>
    </p:extLst>
  </p:cmAuthor>
  <p:cmAuthor id="8" name="Jean Kiddoo" initials="JK" lastIdx="6" clrIdx="8">
    <p:extLst>
      <p:ext uri="{19B8F6BF-5375-455C-9EA6-DF929625EA0E}">
        <p15:presenceInfo xmlns:p15="http://schemas.microsoft.com/office/powerpoint/2012/main" userId="S::jean.kiddoo@fcc.gov::47087b6b-8c7e-4342-9049-01df5605b986" providerId="AD"/>
      </p:ext>
    </p:extLst>
  </p:cmAuthor>
  <p:cmAuthor id="2" name="Sean Spivey" initials="SS" lastIdx="9" clrIdx="2">
    <p:extLst>
      <p:ext uri="{19B8F6BF-5375-455C-9EA6-DF929625EA0E}">
        <p15:presenceInfo xmlns:p15="http://schemas.microsoft.com/office/powerpoint/2012/main" userId="S::Sean.Spivey@fcc.gov::28058f34-8a48-4838-984a-c3f889901791" providerId="AD"/>
      </p:ext>
    </p:extLst>
  </p:cmAuthor>
  <p:cmAuthor id="3" name="Christina Clearwater" initials="CC" lastIdx="1" clrIdx="3">
    <p:extLst>
      <p:ext uri="{19B8F6BF-5375-455C-9EA6-DF929625EA0E}">
        <p15:presenceInfo xmlns:p15="http://schemas.microsoft.com/office/powerpoint/2012/main" userId="S::Christina.Clearwater@fcc.gov::85482dd2-44d1-4a31-b93b-b6647ba0fb91" providerId="AD"/>
      </p:ext>
    </p:extLst>
  </p:cmAuthor>
  <p:cmAuthor id="4" name="Eduard Bartholme" initials="EB" lastIdx="3" clrIdx="4">
    <p:extLst>
      <p:ext uri="{19B8F6BF-5375-455C-9EA6-DF929625EA0E}">
        <p15:presenceInfo xmlns:p15="http://schemas.microsoft.com/office/powerpoint/2012/main" userId="S::eduard.bartholme@fcc.gov::30b08205-7b57-4000-8e59-0ffccf1d199c" providerId="AD"/>
      </p:ext>
    </p:extLst>
  </p:cmAuthor>
  <p:cmAuthor id="5" name="Chelsea Fallon" initials="CF" lastIdx="4" clrIdx="5">
    <p:extLst>
      <p:ext uri="{19B8F6BF-5375-455C-9EA6-DF929625EA0E}">
        <p15:presenceInfo xmlns:p15="http://schemas.microsoft.com/office/powerpoint/2012/main" userId="Chelsea Fallon" providerId="None"/>
      </p:ext>
    </p:extLst>
  </p:cmAuthor>
  <p:cmAuthor id="6" name="Garnet Hanly" initials="GH" lastIdx="1" clrIdx="6">
    <p:extLst>
      <p:ext uri="{19B8F6BF-5375-455C-9EA6-DF929625EA0E}">
        <p15:presenceInfo xmlns:p15="http://schemas.microsoft.com/office/powerpoint/2012/main" userId="S::Garnet.Hanly@fcc.gov::33a30e8e-a60f-407f-b58c-36c5970d0f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A2947-C499-4D0C-B3A7-31584EBDA673}" v="1191" dt="2023-08-22T20:59:10.050"/>
    <p1510:client id="{2E29C610-0AD9-2D7B-21BA-9610F50337D7}" v="84" dt="2023-12-11T19:58:57.069"/>
    <p1510:client id="{39E33354-F6FC-D09F-25E4-89BF448E9621}" v="3" dt="2023-12-12T14:30:23.480"/>
    <p1510:client id="{632A5AFB-00A7-6AF8-E82B-3FBB67D4A88A}" v="160" dt="2023-12-11T21:03:28.471"/>
    <p1510:client id="{67E21225-BC00-DB44-4FAE-A015EB41D6E3}" v="299" dt="2023-12-11T21:52:54.070"/>
    <p1510:client id="{ABF93994-615D-CF26-8412-2DCBD4C38D63}" v="31" dt="2023-12-12T14:19:37.151"/>
    <p1510:client id="{DB75964C-8EFD-EF0B-A055-F7ED85BBF4EE}" v="17" dt="2023-10-10T16:23:12.189"/>
  </p1510:revLst>
</p1510:revInfo>
</file>

<file path=ppt/tableStyles.xml><?xml version="1.0" encoding="utf-8"?>
<a:tblStyleLst xmlns:a="http://schemas.openxmlformats.org/drawingml/2006/main" def="{31AD6659-46BB-4E29-84B1-454B0B05223C}">
  <a:tblStyle styleId="{31AD6659-46BB-4E29-84B1-454B0B0522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B44412-77E3-4EBF-8E77-FD9562FA367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99768B2-4F83-49DF-8306-A7CFB61BB334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27" y="43"/>
      </p:cViewPr>
      <p:guideLst>
        <p:guide orient="horz" pos="2160"/>
        <p:guide orient="horz" pos="1008"/>
        <p:guide orient="horz" pos="1152"/>
        <p:guide orient="horz" pos="4176"/>
        <p:guide pos="3841"/>
        <p:guide pos="768"/>
        <p:guide pos="7296"/>
        <p:guide pos="60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55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9085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46250" rIns="92500" bIns="462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8425" y="0"/>
            <a:ext cx="299085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46250" rIns="92500" bIns="462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4013" y="696913"/>
            <a:ext cx="6192837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413250"/>
            <a:ext cx="5522913" cy="418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46250" rIns="92500" bIns="462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6500"/>
            <a:ext cx="299085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46250" rIns="92500" bIns="462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8425" y="8826500"/>
            <a:ext cx="299085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46250" rIns="92500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2837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8975" y="4413250"/>
            <a:ext cx="5522913" cy="418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46250" rIns="92500" bIns="462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908425" y="8826500"/>
            <a:ext cx="299085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46250" rIns="92500" bIns="462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285750">
              <a:spcBef>
                <a:spcPts val="600"/>
              </a:spcBef>
              <a:buFont typeface="Arial,Sans-Serif"/>
              <a:buChar char="•"/>
            </a:pPr>
            <a:r>
              <a:rPr lang="en-US" sz="1000"/>
              <a:t>Fixed broadband service providers have reported coverage based on Census Blocks.</a:t>
            </a:r>
          </a:p>
          <a:p>
            <a:pPr lvl="2">
              <a:spcBef>
                <a:spcPts val="600"/>
              </a:spcBef>
              <a:buFont typeface="Arial,Sans-Serif"/>
              <a:buChar char="•"/>
            </a:pPr>
            <a:r>
              <a:rPr lang="en-US" sz="1000" b="0" i="0"/>
              <a:t>11,000,000+ census blocks in the U.S., which vary in size, especially between urban and rural areas.  </a:t>
            </a:r>
            <a:endParaRPr lang="en-US" sz="1000"/>
          </a:p>
          <a:p>
            <a:pPr lvl="2" algn="l">
              <a:spcBef>
                <a:spcPts val="600"/>
              </a:spcBef>
              <a:buFont typeface="Arial,Sans-Serif"/>
              <a:buChar char="•"/>
            </a:pPr>
            <a:r>
              <a:rPr lang="en-US" sz="1000" b="0" i="0"/>
              <a:t>No way to distinguish which locations within a census block are served.</a:t>
            </a:r>
            <a:endParaRPr lang="en-US" sz="1000"/>
          </a:p>
          <a:p>
            <a:pPr marL="971550" lvl="1" indent="-285750" algn="l">
              <a:spcBef>
                <a:spcPts val="600"/>
              </a:spcBef>
              <a:buFont typeface="Arial,Sans-Serif"/>
              <a:buChar char="•"/>
            </a:pPr>
            <a:r>
              <a:rPr lang="en-US" sz="1000"/>
              <a:t>Mobile broadband providers have reported by technology and based on minimum advertised speed or speeds consumers should reasonably expect to receive within the coverage area.</a:t>
            </a:r>
          </a:p>
          <a:p>
            <a:pPr marL="1428750" lvl="2" indent="-285750">
              <a:spcBef>
                <a:spcPts val="600"/>
              </a:spcBef>
              <a:buFont typeface="Arial,Sans-Serif"/>
              <a:buChar char="•"/>
            </a:pPr>
            <a:r>
              <a:rPr lang="en-US" sz="1000"/>
              <a:t>Lack of standardized reporting parameters prevents apples-to-apples comparisons of data among providers.</a:t>
            </a:r>
          </a:p>
          <a:p>
            <a:pPr marL="228600" indent="0" algn="l">
              <a:spcBef>
                <a:spcPts val="0"/>
              </a:spcBef>
              <a:spcAft>
                <a:spcPts val="600"/>
              </a:spcAft>
            </a:pPr>
            <a:r>
              <a:rPr lang="en-US" sz="1000" b="0" i="0"/>
              <a:t>BDC=</a:t>
            </a:r>
          </a:p>
          <a:p>
            <a:pPr marL="685800" indent="-457200" algn="l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000" b="0" i="0"/>
              <a:t>Entirely new filing/data-collection system </a:t>
            </a:r>
            <a:endParaRPr lang="en-US" sz="1000"/>
          </a:p>
          <a:p>
            <a:pPr marL="685800" indent="-457200" algn="l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000" b="0" i="0"/>
              <a:t>Fixed broadband availability data down to the individual location</a:t>
            </a:r>
          </a:p>
          <a:p>
            <a:pPr marL="685800" indent="-457200" algn="l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000" b="0" i="0"/>
              <a:t>Mobile broadband availability data standardized across providers</a:t>
            </a:r>
          </a:p>
          <a:p>
            <a:pPr marL="685800" indent="-457200" algn="l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000" b="0" i="0"/>
              <a:t>Challenge process to identify and dispute data collected from providers</a:t>
            </a:r>
          </a:p>
          <a:p>
            <a:pPr marL="685800" indent="-457200" algn="l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000" b="0" i="0"/>
              <a:t>Incorporation of data from state, local, and Tribal governments</a:t>
            </a:r>
          </a:p>
          <a:p>
            <a:pPr marL="685800" indent="-457200" algn="l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000" b="0" i="0"/>
              <a:t>Crowdsource information to support verification efforts</a:t>
            </a:r>
          </a:p>
          <a:p>
            <a:pPr marL="685800" indent="-457200" algn="l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000" b="0" i="0"/>
              <a:t>Audits and enforcement</a:t>
            </a:r>
            <a:endParaRPr lang="en-US" sz="10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91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0">
              <a:spcBef>
                <a:spcPts val="600"/>
              </a:spcBef>
            </a:pPr>
            <a:endParaRPr lang="en-US" sz="10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91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0">
              <a:spcBef>
                <a:spcPts val="6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24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0">
              <a:spcBef>
                <a:spcPts val="600"/>
              </a:spcBef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20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9220200" y="62960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2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4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4697-21E3-B843-33B0-6F134900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4E34-2E6A-F46D-99EC-D537FB7C0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67C85-5834-AD10-5C0C-DFBD5BF7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8F58-3622-2B48-B583-0A58D80670F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C6B84-D20C-A84C-AF1C-720B1ACE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DC850-E053-EE85-806F-27ECB9E9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04AC-352A-1847-923A-ED920A8A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2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626DCC-064B-625F-FD3B-8200AA803C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1371600"/>
            <a:ext cx="10515599" cy="41148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2001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57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1145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3D69FB04-9463-529D-71A9-2C780B05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9768"/>
            <a:ext cx="8229600" cy="4160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F069B8-833A-CA8E-B57E-38B3D9638C54}"/>
              </a:ext>
            </a:extLst>
          </p:cNvPr>
          <p:cNvCxnSpPr>
            <a:cxnSpLocks/>
          </p:cNvCxnSpPr>
          <p:nvPr userDrawn="1"/>
        </p:nvCxnSpPr>
        <p:spPr>
          <a:xfrm>
            <a:off x="838200" y="918225"/>
            <a:ext cx="10515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61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Google Shape;11;p2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2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2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2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-129268" y="5863959"/>
            <a:ext cx="1472408" cy="98160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cc.gov/BroadbandDat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ldNum" idx="12"/>
          </p:nvPr>
        </p:nvSpPr>
        <p:spPr>
          <a:xfrm>
            <a:off x="8997325" y="57724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 sz="1800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1</a:t>
            </a:fld>
            <a:endParaRPr lang="en-US" sz="1800">
              <a:solidFill>
                <a:schemeClr val="bg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49" name="Google Shape;149;p1"/>
          <p:cNvSpPr txBox="1">
            <a:spLocks noGrp="1"/>
          </p:cNvSpPr>
          <p:nvPr>
            <p:ph type="title"/>
          </p:nvPr>
        </p:nvSpPr>
        <p:spPr>
          <a:xfrm>
            <a:off x="-332992" y="1212674"/>
            <a:ext cx="12099300" cy="194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SzPts val="4400"/>
            </a:pPr>
            <a:r>
              <a:rPr lang="en-US">
                <a:solidFill>
                  <a:srgbClr val="FFFFFF"/>
                </a:solidFill>
              </a:rPr>
              <a:t>FCC National Broadband Map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200" b="0">
                <a:solidFill>
                  <a:srgbClr val="FFFFFF"/>
                </a:solidFill>
              </a:rPr>
              <a:t>December 13, 2023</a:t>
            </a:r>
            <a:r>
              <a:rPr lang="en-US" sz="3400" b="0">
                <a:solidFill>
                  <a:srgbClr val="FFFFFF"/>
                </a:solidFill>
              </a:rPr>
              <a:t> </a:t>
            </a:r>
            <a:br>
              <a:rPr lang="en-US" sz="3400"/>
            </a:br>
            <a:endParaRPr lang="en-US" b="1">
              <a:solidFill>
                <a:srgbClr val="FFFFFF"/>
              </a:solidFill>
            </a:endParaRPr>
          </a:p>
        </p:txBody>
      </p:sp>
      <p:cxnSp>
        <p:nvCxnSpPr>
          <p:cNvPr id="150" name="Google Shape;150;p1"/>
          <p:cNvCxnSpPr/>
          <p:nvPr/>
        </p:nvCxnSpPr>
        <p:spPr>
          <a:xfrm>
            <a:off x="4500980" y="2953682"/>
            <a:ext cx="2436628" cy="0"/>
          </a:xfrm>
          <a:prstGeom prst="straightConnector1">
            <a:avLst/>
          </a:prstGeom>
          <a:solidFill>
            <a:schemeClr val="accent1"/>
          </a:solidFill>
          <a:ln w="635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7D2649-0C73-5DF0-80BB-A9C2E5AB0FC7}"/>
              </a:ext>
            </a:extLst>
          </p:cNvPr>
          <p:cNvSpPr txBox="1"/>
          <p:nvPr/>
        </p:nvSpPr>
        <p:spPr>
          <a:xfrm>
            <a:off x="3118046" y="4211312"/>
            <a:ext cx="715545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Century Gothic"/>
              </a:rPr>
              <a:t>Eduard Bartholme, Senior Outreach Director</a:t>
            </a:r>
            <a:endParaRPr lang="en-US" sz="1600" err="1">
              <a:solidFill>
                <a:schemeClr val="bg1"/>
              </a:solidFill>
            </a:endParaRPr>
          </a:p>
          <a:p>
            <a:pPr algn="r"/>
            <a:r>
              <a:rPr lang="en-US" sz="1600">
                <a:solidFill>
                  <a:schemeClr val="bg1"/>
                </a:solidFill>
                <a:latin typeface="Century Gothic"/>
              </a:rPr>
              <a:t>Broadband Data Task Force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Century Gothic"/>
              </a:rPr>
              <a:t>Federal Communications Commission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02D6B-408A-BE10-D3BC-19C486931926}"/>
              </a:ext>
            </a:extLst>
          </p:cNvPr>
          <p:cNvSpPr txBox="1"/>
          <p:nvPr/>
        </p:nvSpPr>
        <p:spPr>
          <a:xfrm>
            <a:off x="1193491" y="5425221"/>
            <a:ext cx="798755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i="1">
              <a:solidFill>
                <a:schemeClr val="tx1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975F-6E7B-3C24-699D-C8A85730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736" y="294344"/>
            <a:ext cx="6935788" cy="1063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National Broadband Map: Fixed Availability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DDAE-693F-E052-0975-6CC0C4AB2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065" y="1598340"/>
            <a:ext cx="10208112" cy="465006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000" b="1">
                <a:solidFill>
                  <a:schemeClr val="bg1"/>
                </a:solidFill>
              </a:rPr>
              <a:t>Codes identifying the category of or reason for a bulk fixed availability challenge: </a:t>
            </a:r>
          </a:p>
          <a:p>
            <a:pPr fontAlgn="base"/>
            <a:r>
              <a:rPr lang="en-US" sz="2000" b="1" i="1">
                <a:solidFill>
                  <a:schemeClr val="bg1"/>
                </a:solidFill>
              </a:rPr>
              <a:t>1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–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Provider Failure to Schedule Install Within 10 Days of Request for Service</a:t>
            </a:r>
            <a:r>
              <a:rPr lang="en-US" sz="2000" b="1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en-US" sz="2000" b="1" i="1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–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Provider Failure to Perform  Install Within 10 Days of Request for Service</a:t>
            </a:r>
            <a:r>
              <a:rPr lang="en-US" sz="2000" b="1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en-US" sz="2000" b="1" i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–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Provider Demand for Connection Charges That Exceed Its Standard Installation Charge</a:t>
            </a:r>
            <a:r>
              <a:rPr lang="en-US" sz="2000" b="1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en-US" sz="2000" b="1" i="1">
                <a:solidFill>
                  <a:schemeClr val="bg1"/>
                </a:solidFill>
              </a:rPr>
              <a:t>4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–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Provider Denial of Request for Service</a:t>
            </a:r>
            <a:r>
              <a:rPr lang="en-US" sz="2000" b="1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en-US" sz="2000" b="1" i="1">
                <a:solidFill>
                  <a:schemeClr val="bg1"/>
                </a:solidFill>
              </a:rPr>
              <a:t>5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–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Reported Service Type Not Offered</a:t>
            </a:r>
            <a:r>
              <a:rPr lang="en-US" sz="2000" b="1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en-US" sz="2000" b="1" i="1">
                <a:solidFill>
                  <a:schemeClr val="bg1"/>
                </a:solidFill>
              </a:rPr>
              <a:t>6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–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Reported Speed Not Available for Purchase</a:t>
            </a:r>
            <a:r>
              <a:rPr lang="en-US" sz="2000" b="1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en-US" sz="2000" b="1" i="1">
                <a:solidFill>
                  <a:schemeClr val="bg1"/>
                </a:solidFill>
              </a:rPr>
              <a:t>7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–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Subscribed Speed Not Achievable [Individuals only can select this option (on the map), but it won't create a challenge]</a:t>
            </a:r>
            <a:r>
              <a:rPr lang="en-US" sz="2000" b="1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en-US" sz="2000" b="1" i="1">
                <a:solidFill>
                  <a:schemeClr val="bg1"/>
                </a:solidFill>
              </a:rPr>
              <a:t>8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–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Signal Not Available (Satellite / Fixed Wireless only)  </a:t>
            </a:r>
            <a:r>
              <a:rPr lang="en-US" sz="2000" b="1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en-US" sz="2000" b="1" i="1">
                <a:solidFill>
                  <a:schemeClr val="bg1"/>
                </a:solidFill>
              </a:rPr>
              <a:t>9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–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 i="1">
                <a:solidFill>
                  <a:schemeClr val="bg1"/>
                </a:solidFill>
              </a:rPr>
              <a:t>Provider Demand for Additional Construction </a:t>
            </a:r>
            <a:r>
              <a:rPr lang="en-US" sz="2000" b="1">
                <a:solidFill>
                  <a:schemeClr val="bg1"/>
                </a:solidFill>
              </a:rPr>
              <a:t>(</a:t>
            </a:r>
            <a:r>
              <a:rPr lang="en-US" sz="2000" b="1" i="1">
                <a:solidFill>
                  <a:schemeClr val="bg1"/>
                </a:solidFill>
              </a:rPr>
              <a:t>Satellite / Fixed Wireless only</a:t>
            </a:r>
            <a:r>
              <a:rPr lang="en-US" sz="2000" b="1">
                <a:solidFill>
                  <a:schemeClr val="bg1"/>
                </a:solidFill>
              </a:rPr>
              <a:t>)</a:t>
            </a:r>
          </a:p>
          <a:p>
            <a:r>
              <a:rPr lang="en-US" sz="2000" b="1">
                <a:solidFill>
                  <a:schemeClr val="bg1"/>
                </a:solidFill>
              </a:rPr>
              <a:t>10 – Missing Provider [this will not create a challenge, but will be considered as crowdsource data] </a:t>
            </a:r>
            <a:endParaRPr lang="en-US">
              <a:solidFill>
                <a:schemeClr val="bg1"/>
              </a:solidFill>
            </a:endParaRPr>
          </a:p>
          <a:p>
            <a:pPr marL="11430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31608-B951-3317-13A4-5796833B8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dirty="0" smtClean="0"/>
              <a:t>10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417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975F-6E7B-3C24-699D-C8A85730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804" y="294344"/>
            <a:ext cx="7992197" cy="9496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Evidence Supporting Fixed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DDAE-693F-E052-0975-6CC0C4AB2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065" y="1598340"/>
            <a:ext cx="10208112" cy="4650060"/>
          </a:xfrm>
        </p:spPr>
        <p:txBody>
          <a:bodyPr>
            <a:normAutofit/>
          </a:bodyPr>
          <a:lstStyle/>
          <a:p>
            <a:pPr marL="571500" indent="-342900" fontAlgn="base">
              <a:buFont typeface="Arial"/>
              <a:buChar char="•"/>
            </a:pPr>
            <a:endParaRPr lang="en-US" sz="2000" b="1">
              <a:solidFill>
                <a:schemeClr val="bg1"/>
              </a:solidFill>
            </a:endParaRPr>
          </a:p>
          <a:p>
            <a:endParaRPr lang="en-US" sz="2000" b="1">
              <a:solidFill>
                <a:schemeClr val="bg1"/>
              </a:solidFill>
              <a:highlight>
                <a:srgbClr val="0000FF"/>
              </a:highlight>
            </a:endParaRPr>
          </a:p>
          <a:p>
            <a:pPr marL="11430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31608-B951-3317-13A4-5796833B8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dirty="0" smtClean="0"/>
              <a:t>11</a:t>
            </a:fld>
            <a:endParaRPr lang="en-US" sz="18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F92C62-9F7E-6F88-1CA9-1F1FBD3A2875}"/>
              </a:ext>
            </a:extLst>
          </p:cNvPr>
          <p:cNvSpPr txBox="1">
            <a:spLocks/>
          </p:cNvSpPr>
          <p:nvPr/>
        </p:nvSpPr>
        <p:spPr>
          <a:xfrm>
            <a:off x="452540" y="1426530"/>
            <a:ext cx="5883762" cy="482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28600" indent="0" fontAlgn="base"/>
            <a:endParaRPr lang="en-US" sz="2400" b="1" dirty="0">
              <a:solidFill>
                <a:schemeClr val="bg1"/>
              </a:solidFill>
            </a:endParaRPr>
          </a:p>
          <a:p>
            <a:pPr marL="228600" indent="0"/>
            <a:r>
              <a:rPr lang="en-US" sz="2400" b="1" dirty="0">
                <a:solidFill>
                  <a:schemeClr val="bg1"/>
                </a:solidFill>
              </a:rPr>
              <a:t>Tip: Your evidence should be complete and relate to each challenged location.</a:t>
            </a:r>
            <a:endParaRPr lang="en-US">
              <a:solidFill>
                <a:schemeClr val="bg1"/>
              </a:solidFill>
            </a:endParaRPr>
          </a:p>
          <a:p>
            <a:pPr marL="228600" indent="0"/>
            <a:endParaRPr lang="en-US" sz="2400" b="1" dirty="0">
              <a:solidFill>
                <a:schemeClr val="bg1"/>
              </a:solidFill>
            </a:endParaRPr>
          </a:p>
          <a:p>
            <a:pPr marL="228600" indent="0"/>
            <a:r>
              <a:rPr lang="en-US" sz="2400" b="1" dirty="0">
                <a:solidFill>
                  <a:schemeClr val="bg1"/>
                </a:solidFill>
              </a:rPr>
              <a:t>Tip: Evidence should support the specific reason code</a:t>
            </a:r>
            <a:endParaRPr lang="en-US" sz="2400" dirty="0">
              <a:solidFill>
                <a:schemeClr val="bg1"/>
              </a:solidFill>
            </a:endParaRPr>
          </a:p>
          <a:p>
            <a:pPr marL="228600" indent="0"/>
            <a:endParaRPr lang="en-US" sz="2400" b="1" dirty="0">
              <a:solidFill>
                <a:schemeClr val="bg1"/>
              </a:solidFill>
            </a:endParaRPr>
          </a:p>
          <a:p>
            <a:pPr marL="228600" indent="0"/>
            <a:r>
              <a:rPr lang="en-US" sz="2400" b="1" dirty="0">
                <a:solidFill>
                  <a:schemeClr val="bg1"/>
                </a:solidFill>
              </a:rPr>
              <a:t>Tip: Explain your evidence</a:t>
            </a:r>
            <a:endParaRPr lang="en-US" sz="2400" dirty="0">
              <a:solidFill>
                <a:schemeClr val="bg1"/>
              </a:solidFill>
            </a:endParaRPr>
          </a:p>
          <a:p>
            <a:pPr marL="228600" indent="0"/>
            <a:endParaRPr lang="en-US" sz="2600" b="1" dirty="0">
              <a:solidFill>
                <a:schemeClr val="bg1"/>
              </a:solidFill>
            </a:endParaRPr>
          </a:p>
          <a:p>
            <a:pPr marL="571500" indent="-342900">
              <a:buFont typeface="Arial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11430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13F779-1856-3E67-8977-99CAE63DB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130" y="1374282"/>
            <a:ext cx="3102644" cy="2547337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A2C953E-48EC-E3C0-F61B-017DD8E8C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012" y="3959636"/>
            <a:ext cx="3943350" cy="2644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D3CC6-5828-BB94-9CE4-8D62E61B1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837" y="1025311"/>
            <a:ext cx="2004960" cy="26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975F-6E7B-3C24-699D-C8A85730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736" y="369416"/>
            <a:ext cx="6935788" cy="1063978"/>
          </a:xfrm>
        </p:spPr>
        <p:txBody>
          <a:bodyPr>
            <a:normAutofit/>
          </a:bodyPr>
          <a:lstStyle/>
          <a:p>
            <a:pPr algn="ctr"/>
            <a:r>
              <a:rPr lang="en-US" sz="2800" b="1"/>
              <a:t>National Broadband Map: Mobile Availability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DDAE-693F-E052-0975-6CC0C4AB2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067" y="1573870"/>
            <a:ext cx="8609406" cy="4674530"/>
          </a:xfrm>
        </p:spPr>
        <p:txBody>
          <a:bodyPr>
            <a:normAutofit/>
          </a:bodyPr>
          <a:lstStyle/>
          <a:p>
            <a:pPr marL="228600" indent="0" fontAlgn="base"/>
            <a:endParaRPr lang="en-US">
              <a:solidFill>
                <a:schemeClr val="bg1"/>
              </a:solidFill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Challengers may dispute the availability of </a:t>
            </a:r>
            <a:r>
              <a:rPr lang="en-US" sz="2000" b="1" u="sng">
                <a:solidFill>
                  <a:schemeClr val="bg1"/>
                </a:solidFill>
              </a:rPr>
              <a:t>mobile</a:t>
            </a:r>
            <a:r>
              <a:rPr lang="en-US" sz="2000" b="1">
                <a:solidFill>
                  <a:schemeClr val="bg1"/>
                </a:solidFill>
              </a:rPr>
              <a:t> broadband service using on-the-ground speed test data.   </a:t>
            </a:r>
          </a:p>
          <a:p>
            <a:pPr marL="228600" indent="0"/>
            <a:endParaRPr lang="en-US" sz="2000" b="1">
              <a:solidFill>
                <a:schemeClr val="bg1"/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Speed test data may be submitted using the FCC’s Speed Test app (or another third-party speed test app approved by the FCC’s Office of Engineering and Technology).   </a:t>
            </a:r>
            <a:endParaRPr lang="en-US">
              <a:solidFill>
                <a:schemeClr val="bg1"/>
              </a:solidFill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bg1"/>
              </a:solidFill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Alternatively, bulk availability challengers may submit speed test data collected using their own hardware and software provided it meets FCC’s requirements.</a:t>
            </a:r>
          </a:p>
          <a:p>
            <a:pPr marL="228600" indent="0">
              <a:spcBef>
                <a:spcPts val="0"/>
              </a:spcBef>
              <a:spcAft>
                <a:spcPts val="600"/>
              </a:spcAft>
            </a:pPr>
            <a:endParaRPr lang="en-US">
              <a:solidFill>
                <a:schemeClr val="bg1"/>
              </a:solidFill>
            </a:endParaRPr>
          </a:p>
          <a:p>
            <a:pPr marL="1143000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31608-B951-3317-13A4-5796833B8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dirty="0" smtClean="0"/>
              <a:t>12</a:t>
            </a:fld>
            <a:endParaRPr lang="en-US" sz="180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1DAA7B-567D-D872-DC65-C3076BC2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998" y="1842112"/>
            <a:ext cx="2463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2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975F-6E7B-3C24-699D-C8A85730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106" y="498256"/>
            <a:ext cx="6935788" cy="1063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Broadband Data Collection: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DDAE-693F-E052-0975-6CC0C4AB2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471" y="1397882"/>
            <a:ext cx="9920729" cy="4596518"/>
          </a:xfrm>
        </p:spPr>
        <p:txBody>
          <a:bodyPr>
            <a:normAutofit/>
          </a:bodyPr>
          <a:lstStyle/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114300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31608-B951-3317-13A4-5796833B8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dirty="0" smtClean="0"/>
              <a:t>13</a:t>
            </a:fld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56890-4156-0A97-3518-B90EEADEA95B}"/>
              </a:ext>
            </a:extLst>
          </p:cNvPr>
          <p:cNvSpPr txBox="1"/>
          <p:nvPr/>
        </p:nvSpPr>
        <p:spPr>
          <a:xfrm>
            <a:off x="1878189" y="2607735"/>
            <a:ext cx="843562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entury Gothic"/>
                <a:ea typeface="Calibri"/>
                <a:sym typeface="Calibri"/>
              </a:rPr>
              <a:t>For More Information:</a:t>
            </a:r>
          </a:p>
          <a:p>
            <a:pPr algn="ctr">
              <a:buSzPts val="3200"/>
            </a:pPr>
            <a:r>
              <a:rPr lang="en-US" sz="4000">
                <a:latin typeface="Century Gothic"/>
                <a:ea typeface="Calibri"/>
                <a:hlinkClick r:id="rId2"/>
              </a:rPr>
              <a:t>www.fcc.gov/BroadbandData</a:t>
            </a:r>
            <a:r>
              <a:rPr lang="en-US" sz="4000">
                <a:latin typeface="Century Gothic"/>
                <a:ea typeface="Calibri"/>
              </a:rPr>
              <a:t> </a:t>
            </a:r>
            <a:endParaRPr lang="en-US" sz="4000" b="1" u="sng">
              <a:solidFill>
                <a:schemeClr val="lt1"/>
              </a:solidFill>
              <a:latin typeface="Century Gothic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27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975F-6E7B-3C24-699D-C8A85730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7" y="269522"/>
            <a:ext cx="11505445" cy="1063978"/>
          </a:xfrm>
        </p:spPr>
        <p:txBody>
          <a:bodyPr>
            <a:normAutofit/>
          </a:bodyPr>
          <a:lstStyle/>
          <a:p>
            <a:pPr algn="ctr"/>
            <a:r>
              <a:rPr lang="en-US" sz="2800" b="1"/>
              <a:t>Broadband Data Collection (BDC): </a:t>
            </a:r>
            <a:br>
              <a:rPr lang="en-US" sz="2800" b="1"/>
            </a:br>
            <a:r>
              <a:rPr lang="en-US" sz="2800" b="1"/>
              <a:t>New Approach to Mapping Broadband Availability</a:t>
            </a:r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DDAE-693F-E052-0975-6CC0C4AB2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555" y="1707118"/>
            <a:ext cx="10302522" cy="420631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The FCC historically collected broadband deployment data at the census-block level. Large geographic scale meant a generalized view of deployment.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More reliable and consistent broadband availability data are critical to efforts to target public funds to connect unserved and underserved communities.</a:t>
            </a:r>
            <a:endParaRPr lang="en-US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Congress directed the FCC to develop processes and procedures to collect, verify, and publish more granular data in the Broadband Deployment Accuracy and Technological Availability (DATA) Act. </a:t>
            </a:r>
          </a:p>
          <a:p>
            <a:pPr marL="228600" indent="0"/>
            <a:endParaRPr 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The first draft of the new Map was published in November, 2022.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31608-B951-3317-13A4-5796833B8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dirty="0" smtClean="0"/>
              <a:t>2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8263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8C3051-371E-A291-1A03-16C412DE94F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-2210" y="2209"/>
            <a:ext cx="12201525" cy="6858000"/>
          </a:xfrm>
        </p:spPr>
      </p:pic>
    </p:spTree>
    <p:extLst>
      <p:ext uri="{BB962C8B-B14F-4D97-AF65-F5344CB8AC3E}">
        <p14:creationId xmlns:p14="http://schemas.microsoft.com/office/powerpoint/2010/main" val="345697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975F-6E7B-3C24-699D-C8A85730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7" y="77118"/>
            <a:ext cx="11505445" cy="1145753"/>
          </a:xfrm>
        </p:spPr>
        <p:txBody>
          <a:bodyPr>
            <a:normAutofit/>
          </a:bodyPr>
          <a:lstStyle/>
          <a:p>
            <a:pPr algn="ctr"/>
            <a:r>
              <a:rPr lang="en-US" sz="3200" b="1"/>
              <a:t>National Broadband Map: </a:t>
            </a:r>
            <a:br>
              <a:rPr lang="en-US" sz="3200" b="1"/>
            </a:br>
            <a:r>
              <a:rPr lang="en-US" sz="3200" b="1"/>
              <a:t>Improvements in New Mexico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DDAE-693F-E052-0975-6CC0C4AB2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096" y="1371234"/>
            <a:ext cx="11002033" cy="4541152"/>
          </a:xfrm>
        </p:spPr>
        <p:txBody>
          <a:bodyPr>
            <a:normAutofit/>
          </a:bodyPr>
          <a:lstStyle/>
          <a:p>
            <a:pPr marL="1143000" lvl="2" indent="0"/>
            <a:endParaRPr lang="en-US" sz="2400" b="1" dirty="0">
              <a:solidFill>
                <a:schemeClr val="bg1"/>
              </a:solidFill>
            </a:endParaRPr>
          </a:p>
          <a:p>
            <a:pPr marL="1143000" lvl="2" indent="0"/>
            <a:r>
              <a:rPr lang="en-US" sz="2400" b="1" dirty="0">
                <a:solidFill>
                  <a:schemeClr val="bg1"/>
                </a:solidFill>
              </a:rPr>
              <a:t>Fabric Improvements</a:t>
            </a:r>
            <a:endParaRPr lang="en-US" dirty="0">
              <a:solidFill>
                <a:schemeClr val="bg1"/>
              </a:solidFill>
            </a:endParaRPr>
          </a:p>
          <a:p>
            <a:pPr marL="1428750" lvl="2" indent="-285750">
              <a:buFont typeface="Arial,Sans-Serif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New Mexico now has 27,243 more locations on the map. </a:t>
            </a:r>
            <a:endParaRPr lang="en-US" sz="2200">
              <a:solidFill>
                <a:schemeClr val="bg1"/>
              </a:solidFill>
            </a:endParaRPr>
          </a:p>
          <a:p>
            <a:pPr marL="1428750" lvl="2" indent="-285750">
              <a:buFont typeface="Arial,Sans-Serif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Of those newly added locations, 14,809 were on Tribal lands.</a:t>
            </a:r>
            <a:endParaRPr lang="en-US" sz="2200">
              <a:solidFill>
                <a:schemeClr val="bg1"/>
              </a:solidFill>
            </a:endParaRPr>
          </a:p>
          <a:p>
            <a:pPr marL="1143000" lvl="2" indent="0"/>
            <a:endParaRPr lang="en-US" sz="2200" b="1">
              <a:solidFill>
                <a:schemeClr val="bg1"/>
              </a:solidFill>
            </a:endParaRPr>
          </a:p>
          <a:p>
            <a:pPr marL="1143000" lvl="2" indent="0"/>
            <a:r>
              <a:rPr lang="en-US" sz="2400" b="1" dirty="0">
                <a:solidFill>
                  <a:schemeClr val="bg1"/>
                </a:solidFill>
              </a:rPr>
              <a:t>Better Picture of Availability</a:t>
            </a:r>
            <a:endParaRPr lang="en-US" sz="2400" dirty="0">
              <a:solidFill>
                <a:schemeClr val="bg1"/>
              </a:solidFill>
            </a:endParaRPr>
          </a:p>
          <a:p>
            <a:pPr marL="1485900" lvl="2" indent="-342900">
              <a:buFont typeface="Arial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New Mexico submitted over 175,000 challenges to provider reported availability.</a:t>
            </a:r>
          </a:p>
          <a:p>
            <a:pPr marL="1485900" lvl="2" indent="-342900">
              <a:buFont typeface="Arial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Since the BEAD Allocation the number of unserved locations on the map has decreased.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2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2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31608-B951-3317-13A4-5796833B8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dirty="0" smtClean="0"/>
              <a:t>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487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2E3B-DAF0-64B7-F0BE-0FA4FA44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A17F9-B687-108B-515B-7422BD522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8E059-5EDA-3C43-CDDC-737FA12752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2C396-4EF3-7484-79CA-8B17A993A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" y="473891"/>
            <a:ext cx="12196417" cy="591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2DB4-926F-DAFC-D31F-42D479DE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4A9AE-5CAF-5911-DE80-22E441F74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14024-CA42-ECFB-35FF-D7A888D3B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57A36-2FC2-8A21-E81A-54EE4C382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" y="391902"/>
            <a:ext cx="12196417" cy="60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5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B079-9D94-A12A-C6DC-37DEDD5B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7769" y="5913967"/>
            <a:ext cx="8393289" cy="454378"/>
          </a:xfrm>
        </p:spPr>
        <p:txBody>
          <a:bodyPr>
            <a:normAutofit/>
          </a:bodyPr>
          <a:lstStyle/>
          <a:p>
            <a:pPr algn="ctr"/>
            <a:r>
              <a:rPr lang="en-US" b="1" err="1">
                <a:solidFill>
                  <a:schemeClr val="bg1"/>
                </a:solidFill>
              </a:rPr>
              <a:t>BroadbandMap.gov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7D510-3584-62BB-B355-9FBF97F162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dirty="0"/>
              <a:t>7</a:t>
            </a:fld>
            <a:endParaRPr lang="en-US" sz="1800"/>
          </a:p>
        </p:txBody>
      </p:sp>
      <p:pic>
        <p:nvPicPr>
          <p:cNvPr id="5" name="Picture 6" descr="map home.PNG">
            <a:extLst>
              <a:ext uri="{FF2B5EF4-FFF2-40B4-BE49-F238E27FC236}">
                <a16:creationId xmlns:a16="http://schemas.microsoft.com/office/drawing/2014/main" id="{17EF294D-9116-AC3A-5D0D-41951F64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30" y="296906"/>
            <a:ext cx="9870141" cy="549098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6646F60-9B5B-F1EB-B998-F06030A8BDBB}"/>
              </a:ext>
            </a:extLst>
          </p:cNvPr>
          <p:cNvSpPr/>
          <p:nvPr/>
        </p:nvSpPr>
        <p:spPr>
          <a:xfrm>
            <a:off x="3912705" y="1469663"/>
            <a:ext cx="260684" cy="494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975F-6E7B-3C24-699D-C8A85730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7" y="206012"/>
            <a:ext cx="11505445" cy="1063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National Broadband Map: </a:t>
            </a:r>
            <a:br>
              <a:rPr lang="en-US" sz="4000" b="1"/>
            </a:br>
            <a:r>
              <a:rPr lang="en-US" sz="4000" b="1"/>
              <a:t>Location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DDAE-693F-E052-0975-6CC0C4AB2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555" y="1688068"/>
            <a:ext cx="9121422" cy="4225369"/>
          </a:xfrm>
        </p:spPr>
        <p:txBody>
          <a:bodyPr>
            <a:normAutofit/>
          </a:bodyPr>
          <a:lstStyle/>
          <a:p>
            <a:pPr marL="685800" indent="-457200"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31608-B951-3317-13A4-5796833B8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dirty="0" smtClean="0"/>
              <a:t>8</a:t>
            </a:fld>
            <a:endParaRPr lang="en-US" sz="1800"/>
          </a:p>
        </p:txBody>
      </p:sp>
      <p:pic>
        <p:nvPicPr>
          <p:cNvPr id="5" name="Picture 6" descr="2 location challenge.PNG">
            <a:extLst>
              <a:ext uri="{FF2B5EF4-FFF2-40B4-BE49-F238E27FC236}">
                <a16:creationId xmlns:a16="http://schemas.microsoft.com/office/drawing/2014/main" id="{4CEAAE74-E617-CDC6-7E55-5D679C04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778" y="1688068"/>
            <a:ext cx="7850292" cy="402862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15DCD8-1D1B-6A3F-FC10-C38765CC4DA8}"/>
              </a:ext>
            </a:extLst>
          </p:cNvPr>
          <p:cNvSpPr txBox="1">
            <a:spLocks/>
          </p:cNvSpPr>
          <p:nvPr/>
        </p:nvSpPr>
        <p:spPr>
          <a:xfrm>
            <a:off x="87347" y="1596792"/>
            <a:ext cx="4217625" cy="426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28600" indent="0"/>
            <a:r>
              <a:rPr lang="en-US" sz="2000" b="1">
                <a:solidFill>
                  <a:schemeClr val="bg1"/>
                </a:solidFill>
              </a:rPr>
              <a:t>Location points are part of a dataset called the Broadband Serviceable Location Fabric.</a:t>
            </a:r>
          </a:p>
          <a:p>
            <a:pPr marL="228600" indent="0"/>
            <a:endParaRPr lang="en-US" sz="2000" b="1">
              <a:solidFill>
                <a:schemeClr val="bg1"/>
              </a:solidFill>
            </a:endParaRPr>
          </a:p>
          <a:p>
            <a:pPr marL="228600" indent="0"/>
            <a:r>
              <a:rPr lang="en-US" sz="2000" b="1">
                <a:solidFill>
                  <a:schemeClr val="bg1"/>
                </a:solidFill>
              </a:rPr>
              <a:t>What can be challenged?</a:t>
            </a:r>
            <a:endParaRPr lang="en-US" sz="2000">
              <a:solidFill>
                <a:schemeClr val="bg1"/>
              </a:solidFill>
            </a:endParaRPr>
          </a:p>
          <a:p>
            <a:pPr marL="571500" indent="-342900"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</a:rPr>
              <a:t>Wrong address</a:t>
            </a:r>
          </a:p>
          <a:p>
            <a:pPr marL="571500" indent="-342900"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</a:rPr>
              <a:t>Wrong unit count</a:t>
            </a:r>
          </a:p>
          <a:p>
            <a:pPr marL="571500" indent="-342900"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</a:rPr>
              <a:t>Wrong placement on the map</a:t>
            </a:r>
          </a:p>
          <a:p>
            <a:pPr marL="571500" indent="-342900"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</a:rPr>
              <a:t>Misidentified as non-Broadband-Serviceable</a:t>
            </a:r>
          </a:p>
          <a:p>
            <a:pPr marL="571500" indent="-342900"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</a:rPr>
              <a:t>Missing location</a:t>
            </a:r>
            <a:endParaRPr lang="en-US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48982E-5E52-CD14-E1CA-E00AE9177439}"/>
              </a:ext>
            </a:extLst>
          </p:cNvPr>
          <p:cNvSpPr/>
          <p:nvPr/>
        </p:nvSpPr>
        <p:spPr>
          <a:xfrm>
            <a:off x="11454195" y="2524225"/>
            <a:ext cx="643930" cy="30052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6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975F-6E7B-3C24-699D-C8A85730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7" y="269522"/>
            <a:ext cx="11505445" cy="10639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National Broadband Map: </a:t>
            </a:r>
            <a:br>
              <a:rPr lang="en-US" sz="4000" b="1"/>
            </a:br>
            <a:r>
              <a:rPr lang="en-US" sz="4000" b="1"/>
              <a:t>Availability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4DDAE-693F-E052-0975-6CC0C4AB2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555" y="1688068"/>
            <a:ext cx="9121422" cy="4225369"/>
          </a:xfrm>
        </p:spPr>
        <p:txBody>
          <a:bodyPr>
            <a:normAutofit/>
          </a:bodyPr>
          <a:lstStyle/>
          <a:p>
            <a:pPr marL="685800" indent="-457200"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31608-B951-3317-13A4-5796833B8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dirty="0" smtClean="0"/>
              <a:t>9</a:t>
            </a:fld>
            <a:endParaRPr lang="en-US" sz="1800"/>
          </a:p>
        </p:txBody>
      </p:sp>
      <p:pic>
        <p:nvPicPr>
          <p:cNvPr id="5" name="Picture 6" descr="2 location challenge.PNG">
            <a:extLst>
              <a:ext uri="{FF2B5EF4-FFF2-40B4-BE49-F238E27FC236}">
                <a16:creationId xmlns:a16="http://schemas.microsoft.com/office/drawing/2014/main" id="{4CEAAE74-E617-CDC6-7E55-5D679C04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083" y="1807956"/>
            <a:ext cx="7774132" cy="398677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15DCD8-1D1B-6A3F-FC10-C38765CC4DA8}"/>
              </a:ext>
            </a:extLst>
          </p:cNvPr>
          <p:cNvSpPr txBox="1">
            <a:spLocks/>
          </p:cNvSpPr>
          <p:nvPr/>
        </p:nvSpPr>
        <p:spPr>
          <a:xfrm>
            <a:off x="131332" y="1721653"/>
            <a:ext cx="4002908" cy="422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28600" indent="0"/>
            <a:r>
              <a:rPr lang="en-US" sz="2000" b="1">
                <a:solidFill>
                  <a:schemeClr val="bg1"/>
                </a:solidFill>
              </a:rPr>
              <a:t>Fixed broadband service is “available” at a location if the: 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provider has, or previously had, a connection in service to the location. 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provider could initiate service through a routine installation within 10 business days of a request with no extraordinary charges or delays attributable to the extension of the provider’s network.</a:t>
            </a:r>
          </a:p>
          <a:p>
            <a:pPr marL="228600" indent="0"/>
            <a:endParaRPr lang="en-US" sz="2000" b="1">
              <a:solidFill>
                <a:schemeClr val="bg1"/>
              </a:solidFill>
            </a:endParaRPr>
          </a:p>
          <a:p>
            <a:pPr marL="228600" indent="0"/>
            <a:endParaRPr lang="en-US" sz="2000" b="1">
              <a:solidFill>
                <a:schemeClr val="bg1"/>
              </a:solidFill>
            </a:endParaRPr>
          </a:p>
          <a:p>
            <a:pPr marL="228600" indent="0"/>
            <a:endParaRPr lang="en-US" sz="20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</a:endParaRPr>
          </a:p>
          <a:p>
            <a:pPr marL="6858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48982E-5E52-CD14-E1CA-E00AE9177439}"/>
              </a:ext>
            </a:extLst>
          </p:cNvPr>
          <p:cNvSpPr/>
          <p:nvPr/>
        </p:nvSpPr>
        <p:spPr>
          <a:xfrm>
            <a:off x="11375447" y="3677514"/>
            <a:ext cx="762000" cy="2424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8274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edtoBDCHelp xmlns="5ebc0e6b-852e-4249-8ab1-e49cd3038de3">false</AddedtoBDCHelp>
    <TaxCatchAll xmlns="e5ea89f3-e568-47ef-aecf-2efeb7271324" xsi:nil="true"/>
    <lcf76f155ced4ddcb4097134ff3c332f xmlns="5ebc0e6b-852e-4249-8ab1-e49cd3038de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CBB2C1AB458746A560F681D3A20CA0" ma:contentTypeVersion="15" ma:contentTypeDescription="Create a new document." ma:contentTypeScope="" ma:versionID="0fa66e20495ae52d8bc507a655f5dead">
  <xsd:schema xmlns:xsd="http://www.w3.org/2001/XMLSchema" xmlns:xs="http://www.w3.org/2001/XMLSchema" xmlns:p="http://schemas.microsoft.com/office/2006/metadata/properties" xmlns:ns2="5ebc0e6b-852e-4249-8ab1-e49cd3038de3" xmlns:ns3="e5ea89f3-e568-47ef-aecf-2efeb7271324" targetNamespace="http://schemas.microsoft.com/office/2006/metadata/properties" ma:root="true" ma:fieldsID="a0b36e8756d006b6a193bd3af785a4d1" ns2:_="" ns3:_="">
    <xsd:import namespace="5ebc0e6b-852e-4249-8ab1-e49cd3038de3"/>
    <xsd:import namespace="e5ea89f3-e568-47ef-aecf-2efeb72713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AddedtoBDCHelp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c0e6b-852e-4249-8ab1-e49cd3038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AddedtoBDCHelp" ma:index="17" nillable="true" ma:displayName="Added to BDC Help" ma:default="0" ma:format="Dropdown" ma:internalName="AddedtoBDCHelp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6d55bd0-b283-4673-bd71-a704af8c7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a89f3-e568-47ef-aecf-2efeb72713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b6d6a57-67b4-4386-9e50-93a46a4adfa6}" ma:internalName="TaxCatchAll" ma:showField="CatchAllData" ma:web="e5ea89f3-e568-47ef-aecf-2efeb72713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863037-F036-4E40-8292-515A9C293E3F}">
  <ds:schemaRefs>
    <ds:schemaRef ds:uri="5ebc0e6b-852e-4249-8ab1-e49cd3038de3"/>
    <ds:schemaRef ds:uri="e5ea89f3-e568-47ef-aecf-2efeb72713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D7A467-3713-4B26-B012-A0F01709A3DD}">
  <ds:schemaRefs>
    <ds:schemaRef ds:uri="5ebc0e6b-852e-4249-8ab1-e49cd3038de3"/>
    <ds:schemaRef ds:uri="e5ea89f3-e568-47ef-aecf-2efeb72713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6F52859-FF88-4B17-AAA4-B9CCC97F1B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Widescreen</PresentationFormat>
  <Paragraphs>117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Century Gothic</vt:lpstr>
      <vt:lpstr>Noto Sans Symbols</vt:lpstr>
      <vt:lpstr>Arial</vt:lpstr>
      <vt:lpstr>Calibri</vt:lpstr>
      <vt:lpstr>Arial,Sans-Serif</vt:lpstr>
      <vt:lpstr>Slice</vt:lpstr>
      <vt:lpstr>FCC National Broadband Map December 13, 2023  </vt:lpstr>
      <vt:lpstr>Broadband Data Collection (BDC):  New Approach to Mapping Broadband Availability</vt:lpstr>
      <vt:lpstr>PowerPoint Presentation</vt:lpstr>
      <vt:lpstr>National Broadband Map:  Improvements in New Mexico</vt:lpstr>
      <vt:lpstr>PowerPoint Presentation</vt:lpstr>
      <vt:lpstr>PowerPoint Presentation</vt:lpstr>
      <vt:lpstr>PowerPoint Presentation</vt:lpstr>
      <vt:lpstr>National Broadband Map:  Location Challenges</vt:lpstr>
      <vt:lpstr>National Broadband Map:  Availability Challenges</vt:lpstr>
      <vt:lpstr>National Broadband Map: Fixed Availability Challenges</vt:lpstr>
      <vt:lpstr>Evidence Supporting Fixed Challenges</vt:lpstr>
      <vt:lpstr>National Broadband Map: Mobile Availability Challenges</vt:lpstr>
      <vt:lpstr>Broadband Data Collection: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AVAILABILITY DATA FILING PART II</dc:title>
  <dc:creator>Vanessa Long (CTR)</dc:creator>
  <cp:lastModifiedBy>Nectaria Kurth</cp:lastModifiedBy>
  <cp:revision>50</cp:revision>
  <dcterms:created xsi:type="dcterms:W3CDTF">2020-09-23T14:28:49Z</dcterms:created>
  <dcterms:modified xsi:type="dcterms:W3CDTF">2023-12-12T19:19:04Z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SISR Manager and SO_FY21.FINAL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ContentTypeId">
    <vt:lpwstr>0x010100DCCBB2C1AB458746A560F681D3A20CA0</vt:lpwstr>
  </property>
  <property fmtid="{D5CDD505-2E9C-101B-9397-08002B2CF9AE}" pid="6" name="ArticulateGUID">
    <vt:lpwstr>3C9982BF-F9EF-4F2E-8A9E-4EAF63665C2E</vt:lpwstr>
  </property>
  <property fmtid="{D5CDD505-2E9C-101B-9397-08002B2CF9AE}" pid="7" name="ArticulateProjectFull">
    <vt:lpwstr>C:\Users\csmit\Documents\AMALGA_FCC\FCC\FY21 SISR\FY21 CSAT\Storyline Files\FY21 Cybersecurity Awareness Training (CSAT)_Onboard.ppta</vt:lpwstr>
  </property>
  <property fmtid="{D5CDD505-2E9C-101B-9397-08002B2CF9AE}" pid="8" name="MediaServiceImageTags">
    <vt:lpwstr/>
  </property>
</Properties>
</file>