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92357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923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92357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923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92357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1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38200" y="1828794"/>
            <a:ext cx="10515600" cy="3200400"/>
          </a:xfrm>
          <a:custGeom>
            <a:avLst/>
            <a:gdLst/>
            <a:ahLst/>
            <a:cxnLst/>
            <a:rect l="l" t="t" r="r" b="b"/>
            <a:pathLst>
              <a:path w="10515600" h="3200400">
                <a:moveTo>
                  <a:pt x="10425722" y="0"/>
                </a:moveTo>
                <a:lnTo>
                  <a:pt x="89877" y="0"/>
                </a:lnTo>
                <a:lnTo>
                  <a:pt x="54890" y="7063"/>
                </a:lnTo>
                <a:lnTo>
                  <a:pt x="26322" y="26327"/>
                </a:lnTo>
                <a:lnTo>
                  <a:pt x="7062" y="54896"/>
                </a:lnTo>
                <a:lnTo>
                  <a:pt x="0" y="89877"/>
                </a:lnTo>
                <a:lnTo>
                  <a:pt x="0" y="3110534"/>
                </a:lnTo>
                <a:lnTo>
                  <a:pt x="7062" y="3145514"/>
                </a:lnTo>
                <a:lnTo>
                  <a:pt x="26322" y="3174079"/>
                </a:lnTo>
                <a:lnTo>
                  <a:pt x="54890" y="3193338"/>
                </a:lnTo>
                <a:lnTo>
                  <a:pt x="89877" y="3200400"/>
                </a:lnTo>
                <a:lnTo>
                  <a:pt x="10425722" y="3200400"/>
                </a:lnTo>
                <a:lnTo>
                  <a:pt x="10460709" y="3193338"/>
                </a:lnTo>
                <a:lnTo>
                  <a:pt x="10489277" y="3174079"/>
                </a:lnTo>
                <a:lnTo>
                  <a:pt x="10508537" y="3145514"/>
                </a:lnTo>
                <a:lnTo>
                  <a:pt x="10515600" y="3110534"/>
                </a:lnTo>
                <a:lnTo>
                  <a:pt x="10515600" y="89877"/>
                </a:lnTo>
                <a:lnTo>
                  <a:pt x="10508537" y="54896"/>
                </a:lnTo>
                <a:lnTo>
                  <a:pt x="10489277" y="26327"/>
                </a:lnTo>
                <a:lnTo>
                  <a:pt x="10460709" y="7063"/>
                </a:lnTo>
                <a:lnTo>
                  <a:pt x="10425722" y="0"/>
                </a:lnTo>
                <a:close/>
              </a:path>
            </a:pathLst>
          </a:custGeom>
          <a:solidFill>
            <a:srgbClr val="1544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181980" y="3970401"/>
            <a:ext cx="1828800" cy="45720"/>
          </a:xfrm>
          <a:custGeom>
            <a:avLst/>
            <a:gdLst/>
            <a:ahLst/>
            <a:cxnLst/>
            <a:rect l="l" t="t" r="r" b="b"/>
            <a:pathLst>
              <a:path w="1828800" h="45720">
                <a:moveTo>
                  <a:pt x="1828800" y="0"/>
                </a:moveTo>
                <a:lnTo>
                  <a:pt x="0" y="0"/>
                </a:lnTo>
                <a:lnTo>
                  <a:pt x="0" y="45719"/>
                </a:lnTo>
                <a:lnTo>
                  <a:pt x="1828800" y="45719"/>
                </a:lnTo>
                <a:lnTo>
                  <a:pt x="1828800" y="0"/>
                </a:lnTo>
                <a:close/>
              </a:path>
            </a:pathLst>
          </a:custGeom>
          <a:solidFill>
            <a:srgbClr val="FF002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181980" y="3970401"/>
            <a:ext cx="1828800" cy="45720"/>
          </a:xfrm>
          <a:custGeom>
            <a:avLst/>
            <a:gdLst/>
            <a:ahLst/>
            <a:cxnLst/>
            <a:rect l="l" t="t" r="r" b="b"/>
            <a:pathLst>
              <a:path w="1828800" h="45720">
                <a:moveTo>
                  <a:pt x="0" y="0"/>
                </a:moveTo>
                <a:lnTo>
                  <a:pt x="1828800" y="0"/>
                </a:lnTo>
                <a:lnTo>
                  <a:pt x="1828800" y="45719"/>
                </a:lnTo>
                <a:lnTo>
                  <a:pt x="0" y="4571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B00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92357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5498" y="293850"/>
            <a:ext cx="8241680" cy="545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92357"/>
                </a:solidFill>
                <a:latin typeface="Book Antiqua"/>
                <a:cs typeface="Book Antiqu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15806" y="1466596"/>
            <a:ext cx="5950584" cy="3893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92357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313577" y="6322784"/>
            <a:ext cx="854075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5927" y="6322784"/>
            <a:ext cx="231140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0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hyperlink" Target="mailto:tbln@ntia.gov" TargetMode="External"/><Relationship Id="rId9" Type="http://schemas.openxmlformats.org/officeDocument/2006/relationships/image" Target="../media/image14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5.jpg"/><Relationship Id="rId6" Type="http://schemas.openxmlformats.org/officeDocument/2006/relationships/hyperlink" Target="https://broadbandusa.ntia.doc.gov/sites/default/files/2022-05/Tribal%20Broadband%20Planning%20Toolkit%20%28PDF%29_1.pdf" TargetMode="External"/><Relationship Id="rId7" Type="http://schemas.openxmlformats.org/officeDocument/2006/relationships/hyperlink" Target="https://broadbandusa.ntia.gov/sites/default/files/2023-04/Digital_Equity_in_Tribal_Communities.pdf" TargetMode="External"/><Relationship Id="rId8" Type="http://schemas.openxmlformats.org/officeDocument/2006/relationships/hyperlink" Target="https://broadbandusa.ntia.gov/sites/default/files/2022-04/Broadband%20Asset%20Mapping%20Management%20PDF.pdf" TargetMode="External"/><Relationship Id="rId9" Type="http://schemas.openxmlformats.org/officeDocument/2006/relationships/hyperlink" Target="https://www.internetforall.gov/program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6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437257" y="2418207"/>
              <a:ext cx="7315200" cy="45720"/>
            </a:xfrm>
            <a:custGeom>
              <a:avLst/>
              <a:gdLst/>
              <a:ahLst/>
              <a:cxnLst/>
              <a:rect l="l" t="t" r="r" b="b"/>
              <a:pathLst>
                <a:path w="7315200" h="45719">
                  <a:moveTo>
                    <a:pt x="731520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7315200" y="45720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00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37257" y="2418207"/>
              <a:ext cx="7315200" cy="45720"/>
            </a:xfrm>
            <a:custGeom>
              <a:avLst/>
              <a:gdLst/>
              <a:ahLst/>
              <a:cxnLst/>
              <a:rect l="l" t="t" r="r" b="b"/>
              <a:pathLst>
                <a:path w="7315200" h="45719">
                  <a:moveTo>
                    <a:pt x="0" y="0"/>
                  </a:moveTo>
                  <a:lnTo>
                    <a:pt x="7315200" y="0"/>
                  </a:lnTo>
                  <a:lnTo>
                    <a:pt x="7315200" y="45720"/>
                  </a:lnTo>
                  <a:lnTo>
                    <a:pt x="0" y="457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B00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37257" y="4052696"/>
              <a:ext cx="7315200" cy="45720"/>
            </a:xfrm>
            <a:custGeom>
              <a:avLst/>
              <a:gdLst/>
              <a:ahLst/>
              <a:cxnLst/>
              <a:rect l="l" t="t" r="r" b="b"/>
              <a:pathLst>
                <a:path w="7315200" h="45720">
                  <a:moveTo>
                    <a:pt x="7315200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7315200" y="45719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FF00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437257" y="4052696"/>
              <a:ext cx="7315200" cy="45720"/>
            </a:xfrm>
            <a:custGeom>
              <a:avLst/>
              <a:gdLst/>
              <a:ahLst/>
              <a:cxnLst/>
              <a:rect l="l" t="t" r="r" b="b"/>
              <a:pathLst>
                <a:path w="7315200" h="45720">
                  <a:moveTo>
                    <a:pt x="0" y="0"/>
                  </a:moveTo>
                  <a:lnTo>
                    <a:pt x="7315200" y="0"/>
                  </a:lnTo>
                  <a:lnTo>
                    <a:pt x="7315200" y="45719"/>
                  </a:lnTo>
                  <a:lnTo>
                    <a:pt x="0" y="457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B001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24600" y="5324855"/>
              <a:ext cx="824483" cy="82370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21935" y="294893"/>
              <a:ext cx="2091689" cy="104546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42915" y="5310378"/>
              <a:ext cx="824483" cy="838199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179053" y="2581872"/>
            <a:ext cx="5831205" cy="1299210"/>
          </a:xfrm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 marR="5080" indent="605790">
              <a:lnSpc>
                <a:spcPts val="4750"/>
              </a:lnSpc>
              <a:spcBef>
                <a:spcPts val="695"/>
              </a:spcBef>
            </a:pPr>
            <a:r>
              <a:rPr dirty="0" sz="4400" spc="-20" b="1">
                <a:solidFill>
                  <a:srgbClr val="FFFFFF"/>
                </a:solidFill>
                <a:latin typeface="Arial"/>
                <a:cs typeface="Arial"/>
              </a:rPr>
              <a:t>Tribal</a:t>
            </a:r>
            <a:r>
              <a:rPr dirty="0" sz="4400" spc="-2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 b="1">
                <a:solidFill>
                  <a:srgbClr val="FFFFFF"/>
                </a:solidFill>
                <a:latin typeface="Arial"/>
                <a:cs typeface="Arial"/>
              </a:rPr>
              <a:t>Broadband </a:t>
            </a:r>
            <a:r>
              <a:rPr dirty="0" sz="4400" b="1">
                <a:solidFill>
                  <a:srgbClr val="FFFFFF"/>
                </a:solidFill>
                <a:latin typeface="Arial"/>
                <a:cs typeface="Arial"/>
              </a:rPr>
              <a:t>Connectivity</a:t>
            </a:r>
            <a:r>
              <a:rPr dirty="0" sz="4400" spc="-2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 b="1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324347" y="4320223"/>
            <a:ext cx="153987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solidFill>
                  <a:srgbClr val="FFFFFF"/>
                </a:solidFill>
                <a:latin typeface="Georgia"/>
                <a:cs typeface="Georgia"/>
              </a:rPr>
              <a:t>December</a:t>
            </a:r>
            <a:r>
              <a:rPr dirty="0" sz="1400" spc="-45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dirty="0" sz="1400">
                <a:solidFill>
                  <a:srgbClr val="FFFFFF"/>
                </a:solidFill>
                <a:latin typeface="Georgia"/>
                <a:cs typeface="Georgia"/>
              </a:rPr>
              <a:t>13,</a:t>
            </a:r>
            <a:r>
              <a:rPr dirty="0" sz="1400" spc="-55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Georgia"/>
                <a:cs typeface="Georgia"/>
              </a:rPr>
              <a:t>2023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1011030"/>
            <a:ext cx="10200005" cy="473392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Eligibility,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Prioritization,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Evaluation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(continued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slide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15)</a:t>
            </a:r>
            <a:endParaRPr sz="2000">
              <a:latin typeface="Calibri"/>
              <a:cs typeface="Calibri"/>
            </a:endParaRPr>
          </a:p>
          <a:p>
            <a:pPr lvl="1" marL="697865" marR="102235" indent="-2286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Promotion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Workforce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Development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foster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technology-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based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employment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for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members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through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on-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the-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job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training/certification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increase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availability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of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technology-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related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jobs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skilled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knowledge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base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community</a:t>
            </a:r>
            <a:endParaRPr sz="2000">
              <a:latin typeface="Calibri"/>
              <a:cs typeface="Calibri"/>
            </a:endParaRPr>
          </a:p>
          <a:p>
            <a:pPr lvl="1" marL="697865" marR="5080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Capacity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Building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replaced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Sustainability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Evaluation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Criteria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&amp;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Adoption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to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promote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development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lasting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digital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skills,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technology-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based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employment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&amp;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training,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and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measurement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its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effectiveness</a:t>
            </a:r>
            <a:endParaRPr sz="2000">
              <a:latin typeface="Calibri"/>
              <a:cs typeface="Calibri"/>
            </a:endParaRPr>
          </a:p>
          <a:p>
            <a:pPr lvl="1" marL="698500" marR="143510" indent="-229235">
              <a:lnSpc>
                <a:spcPct val="125000"/>
              </a:lnSpc>
              <a:spcBef>
                <a:spcPts val="27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Emphasis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network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speed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–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Proposed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networks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delivering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1000Mbps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receive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14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pts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up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10pts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while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those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proposing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minimum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qualifying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end-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user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speed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25/3Mbps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go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3pts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1pt.</a:t>
            </a:r>
            <a:endParaRPr sz="2000">
              <a:latin typeface="Calibri"/>
              <a:cs typeface="Calibri"/>
            </a:endParaRPr>
          </a:p>
          <a:p>
            <a:pPr lvl="1" marL="697865" marR="198120" indent="-228600">
              <a:lnSpc>
                <a:spcPct val="125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De-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Duplication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–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New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framework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review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potential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negotiation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informed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TBCP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1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that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fortifies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data-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based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analysis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service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area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via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NBAM,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FCC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Funding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Map,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and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coordination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with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all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relevant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agencies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prevent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duplicative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funding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20"/>
              <a:t> </a:t>
            </a:r>
            <a:r>
              <a:rPr dirty="0"/>
              <a:t>Changes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NOFO</a:t>
            </a:r>
            <a:r>
              <a:rPr dirty="0" spc="-10"/>
              <a:t> </a:t>
            </a:r>
            <a:r>
              <a:rPr dirty="0" spc="-50"/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958995"/>
            <a:ext cx="10019030" cy="442023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Eligibility,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Prioritization,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Evaluation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(continued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slide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16)</a:t>
            </a:r>
            <a:endParaRPr sz="2000">
              <a:latin typeface="Calibri"/>
              <a:cs typeface="Calibri"/>
            </a:endParaRPr>
          </a:p>
          <a:p>
            <a:pPr lvl="1" marL="698500" marR="78105" indent="-228600">
              <a:lnSpc>
                <a:spcPct val="125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Cybersecurity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Supply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Chain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–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Applicants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required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submit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“Certification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Regarding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Compliance</a:t>
            </a:r>
            <a:r>
              <a:rPr dirty="0" sz="19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with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Cybersecurity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Supply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Chain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Management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Requirements”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enforce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applicable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Dept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Exec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Order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standards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cybersecurity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supply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chain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risk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management</a:t>
            </a:r>
            <a:endParaRPr sz="1900">
              <a:latin typeface="Calibri"/>
              <a:cs typeface="Calibri"/>
            </a:endParaRPr>
          </a:p>
          <a:p>
            <a:pPr lvl="1" marL="697865" marR="6350" indent="-228600">
              <a:lnSpc>
                <a:spcPct val="125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OIG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Compliance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–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New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requirements</a:t>
            </a:r>
            <a:r>
              <a:rPr dirty="0" sz="19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Disclosures,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Reporting,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Whistleblower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Protection,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and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Enforcement</a:t>
            </a:r>
            <a:r>
              <a:rPr dirty="0" sz="19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have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been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added</a:t>
            </a:r>
            <a:endParaRPr sz="1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57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Mapping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Duplication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Efforts</a:t>
            </a:r>
            <a:endParaRPr sz="19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Shapefiles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now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required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all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TBCP</a:t>
            </a:r>
            <a:r>
              <a:rPr dirty="0" sz="19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2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Deployment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applicants</a:t>
            </a:r>
            <a:endParaRPr sz="1900">
              <a:latin typeface="Calibri"/>
              <a:cs typeface="Calibri"/>
            </a:endParaRPr>
          </a:p>
          <a:p>
            <a:pPr lvl="1" marL="698500" marR="5080" indent="-228600">
              <a:lnSpc>
                <a:spcPct val="125000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Applicants</a:t>
            </a:r>
            <a:r>
              <a:rPr dirty="0" sz="19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must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“self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certify”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officially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disclose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all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current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and/or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terminated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Enforceable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Buildout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Commitments,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facilities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equipment</a:t>
            </a:r>
            <a:r>
              <a:rPr dirty="0" sz="19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Land,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evidence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50">
                <a:solidFill>
                  <a:srgbClr val="092357"/>
                </a:solidFill>
                <a:latin typeface="Calibri"/>
                <a:cs typeface="Calibri"/>
              </a:rPr>
              <a:t>a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challenge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FCC’s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National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Map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if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it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does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19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reflect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9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Tribe’s</a:t>
            </a:r>
            <a:r>
              <a:rPr dirty="0" sz="19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092357"/>
                </a:solidFill>
                <a:latin typeface="Calibri"/>
                <a:cs typeface="Calibri"/>
              </a:rPr>
              <a:t>unserved</a:t>
            </a:r>
            <a:r>
              <a:rPr dirty="0" sz="19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092357"/>
                </a:solidFill>
                <a:latin typeface="Calibri"/>
                <a:cs typeface="Calibri"/>
              </a:rPr>
              <a:t>status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20"/>
              <a:t> </a:t>
            </a:r>
            <a:r>
              <a:rPr dirty="0"/>
              <a:t>Changes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NOFO</a:t>
            </a:r>
            <a:r>
              <a:rPr dirty="0" spc="-10"/>
              <a:t> </a:t>
            </a:r>
            <a:r>
              <a:rPr dirty="0" spc="-50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602738" y="987713"/>
            <a:ext cx="9149715" cy="3276600"/>
          </a:xfrm>
          <a:prstGeom prst="rect">
            <a:avLst/>
          </a:prstGeom>
        </p:spPr>
        <p:txBody>
          <a:bodyPr wrap="square" lIns="0" tIns="144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Prioritizing</a:t>
            </a:r>
            <a:r>
              <a:rPr dirty="0" sz="1800" spc="-2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applications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in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2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by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the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following: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40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Department of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Hawaiian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Homelands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35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Standalone</a:t>
            </a:r>
            <a:r>
              <a:rPr dirty="0" sz="1800" spc="2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UA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projects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for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those that did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not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receive</a:t>
            </a:r>
            <a:r>
              <a:rPr dirty="0" sz="1800" spc="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funding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in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50">
                <a:solidFill>
                  <a:srgbClr val="092357"/>
                </a:solidFill>
                <a:latin typeface="Georgia"/>
                <a:cs typeface="Georgia"/>
              </a:rPr>
              <a:t>1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45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Standalone</a:t>
            </a:r>
            <a:r>
              <a:rPr dirty="0" sz="1800" spc="2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ID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projects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for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Planning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or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ED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awardees</a:t>
            </a:r>
            <a:r>
              <a:rPr dirty="0" sz="1800" spc="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in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 </a:t>
            </a:r>
            <a:r>
              <a:rPr dirty="0" sz="1800" spc="-50">
                <a:solidFill>
                  <a:srgbClr val="092357"/>
                </a:solidFill>
                <a:latin typeface="Georgia"/>
                <a:cs typeface="Georgia"/>
              </a:rPr>
              <a:t>1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40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Standalone</a:t>
            </a:r>
            <a:r>
              <a:rPr dirty="0" sz="1800" spc="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ID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projects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that did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not receive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funding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in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50">
                <a:solidFill>
                  <a:srgbClr val="092357"/>
                </a:solidFill>
                <a:latin typeface="Georgia"/>
                <a:cs typeface="Georgia"/>
              </a:rPr>
              <a:t>1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35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Dual</a:t>
            </a:r>
            <a:r>
              <a:rPr dirty="0" sz="1800" spc="-2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ID and UA projects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that</a:t>
            </a:r>
            <a:r>
              <a:rPr dirty="0" sz="1800" spc="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did not receive</a:t>
            </a:r>
            <a:r>
              <a:rPr dirty="0" sz="1800" spc="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funding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in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 </a:t>
            </a:r>
            <a:r>
              <a:rPr dirty="0" sz="1800" spc="-50">
                <a:solidFill>
                  <a:srgbClr val="092357"/>
                </a:solidFill>
                <a:latin typeface="Georgia"/>
                <a:cs typeface="Georgia"/>
              </a:rPr>
              <a:t>1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45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Remaining</a:t>
            </a:r>
            <a:r>
              <a:rPr dirty="0" sz="1800" spc="-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awards for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eligible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ED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recipients</a:t>
            </a:r>
            <a:endParaRPr sz="1800">
              <a:latin typeface="Georgia"/>
              <a:cs typeface="Georgia"/>
            </a:endParaRPr>
          </a:p>
          <a:p>
            <a:pPr marL="869315" indent="-342265">
              <a:lnSpc>
                <a:spcPct val="100000"/>
              </a:lnSpc>
              <a:spcBef>
                <a:spcPts val="1040"/>
              </a:spcBef>
              <a:buAutoNum type="arabicPeriod"/>
              <a:tabLst>
                <a:tab pos="869315" algn="l"/>
              </a:tabLst>
            </a:pP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If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funding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is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available,</a:t>
            </a:r>
            <a:r>
              <a:rPr dirty="0" sz="1800" spc="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NTIA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will</a:t>
            </a:r>
            <a:r>
              <a:rPr dirty="0" sz="1800" spc="-1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consider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ID awards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for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Round</a:t>
            </a:r>
            <a:r>
              <a:rPr dirty="0" sz="1800" spc="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1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>
                <a:solidFill>
                  <a:srgbClr val="092357"/>
                </a:solidFill>
                <a:latin typeface="Georgia"/>
                <a:cs typeface="Georgia"/>
              </a:rPr>
              <a:t>award</a:t>
            </a:r>
            <a:r>
              <a:rPr dirty="0" sz="1800" spc="1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Georgia"/>
                <a:cs typeface="Georgia"/>
              </a:rPr>
              <a:t>recipients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Georgia"/>
                <a:cs typeface="Georgia"/>
              </a:rPr>
              <a:t>Prioritization</a:t>
            </a:r>
            <a:r>
              <a:rPr dirty="0" spc="-15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of</a:t>
            </a:r>
            <a:r>
              <a:rPr dirty="0" spc="-15">
                <a:latin typeface="Georgia"/>
                <a:cs typeface="Georgia"/>
              </a:rPr>
              <a:t> </a:t>
            </a:r>
            <a:r>
              <a:rPr dirty="0" spc="-10">
                <a:latin typeface="Georgia"/>
                <a:cs typeface="Georgia"/>
              </a:rPr>
              <a:t>Applications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0834" y="2720291"/>
            <a:ext cx="6731634" cy="1080135"/>
          </a:xfrm>
          <a:prstGeom prst="rect"/>
        </p:spPr>
        <p:txBody>
          <a:bodyPr wrap="square" lIns="0" tIns="177800" rIns="0" bIns="0" rtlCol="0" vert="horz">
            <a:spAutoFit/>
          </a:bodyPr>
          <a:lstStyle/>
          <a:p>
            <a:pPr marL="598805" marR="5080" indent="-586740">
              <a:lnSpc>
                <a:spcPct val="72900"/>
              </a:lnSpc>
              <a:spcBef>
                <a:spcPts val="1400"/>
              </a:spcBef>
            </a:pPr>
            <a:r>
              <a:rPr dirty="0" sz="4000" spc="60" b="1">
                <a:solidFill>
                  <a:srgbClr val="FFFFFF"/>
                </a:solidFill>
                <a:latin typeface="Calibri"/>
                <a:cs typeface="Calibri"/>
              </a:rPr>
              <a:t>Tribal</a:t>
            </a:r>
            <a:r>
              <a:rPr dirty="0" sz="4000" spc="80" b="1">
                <a:solidFill>
                  <a:srgbClr val="FFFFFF"/>
                </a:solidFill>
                <a:latin typeface="Calibri"/>
                <a:cs typeface="Calibri"/>
              </a:rPr>
              <a:t> Broadband</a:t>
            </a:r>
            <a:r>
              <a:rPr dirty="0" sz="40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80" b="1">
                <a:solidFill>
                  <a:srgbClr val="FFFFFF"/>
                </a:solidFill>
                <a:latin typeface="Calibri"/>
                <a:cs typeface="Calibri"/>
              </a:rPr>
              <a:t>Connectivity </a:t>
            </a:r>
            <a:r>
              <a:rPr dirty="0" sz="4000" spc="85" b="1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dirty="0" sz="4000" spc="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95" b="1">
                <a:solidFill>
                  <a:srgbClr val="FFFFFF"/>
                </a:solidFill>
                <a:latin typeface="Calibri"/>
                <a:cs typeface="Calibri"/>
              </a:rPr>
              <a:t>Eligible</a:t>
            </a:r>
            <a:r>
              <a:rPr dirty="0" sz="4000" spc="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60" b="1">
                <a:solidFill>
                  <a:srgbClr val="FFFFFF"/>
                </a:solidFill>
                <a:latin typeface="Calibri"/>
                <a:cs typeface="Calibri"/>
              </a:rPr>
              <a:t>Projects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5181980" y="6308978"/>
            <a:ext cx="1764030" cy="193675"/>
          </a:xfrm>
          <a:custGeom>
            <a:avLst/>
            <a:gdLst/>
            <a:ahLst/>
            <a:cxnLst/>
            <a:rect l="l" t="t" r="r" b="b"/>
            <a:pathLst>
              <a:path w="1764029" h="193675">
                <a:moveTo>
                  <a:pt x="1764029" y="0"/>
                </a:moveTo>
                <a:lnTo>
                  <a:pt x="0" y="0"/>
                </a:lnTo>
                <a:lnTo>
                  <a:pt x="0" y="193548"/>
                </a:lnTo>
                <a:lnTo>
                  <a:pt x="1764029" y="193548"/>
                </a:lnTo>
                <a:lnTo>
                  <a:pt x="1764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825417" y="1417769"/>
            <a:ext cx="3315970" cy="4012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3515" indent="-17081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83515" algn="l"/>
              </a:tabLst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Middle</a:t>
            </a:r>
            <a:r>
              <a:rPr dirty="0" sz="2000" spc="-7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Georgia"/>
                <a:cs typeface="Georgia"/>
              </a:rPr>
              <a:t>mile</a:t>
            </a:r>
            <a:endParaRPr sz="2000">
              <a:latin typeface="Georgia"/>
              <a:cs typeface="Georgia"/>
            </a:endParaRPr>
          </a:p>
          <a:p>
            <a:pPr marL="183515" indent="-170815">
              <a:lnSpc>
                <a:spcPct val="100000"/>
              </a:lnSpc>
              <a:spcBef>
                <a:spcPts val="1605"/>
              </a:spcBef>
              <a:buFont typeface="Arial"/>
              <a:buChar char="•"/>
              <a:tabLst>
                <a:tab pos="183515" algn="l"/>
              </a:tabLst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Last</a:t>
            </a:r>
            <a:r>
              <a:rPr dirty="0" sz="2000" spc="-5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Georgia"/>
                <a:cs typeface="Georgia"/>
              </a:rPr>
              <a:t>mile</a:t>
            </a:r>
            <a:endParaRPr sz="2000">
              <a:latin typeface="Georgia"/>
              <a:cs typeface="Georgia"/>
            </a:endParaRPr>
          </a:p>
          <a:p>
            <a:pPr marL="184150" marR="330835" indent="-171450">
              <a:lnSpc>
                <a:spcPct val="125000"/>
              </a:lnSpc>
              <a:spcBef>
                <a:spcPts val="994"/>
              </a:spcBef>
              <a:buFont typeface="Arial"/>
              <a:buChar char="•"/>
              <a:tabLst>
                <a:tab pos="184150" algn="l"/>
              </a:tabLst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Submarine</a:t>
            </a:r>
            <a:r>
              <a:rPr dirty="0" sz="2000" spc="-6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cable</a:t>
            </a:r>
            <a:r>
              <a:rPr dirty="0" sz="2000" spc="-6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Georgia"/>
                <a:cs typeface="Georgia"/>
              </a:rPr>
              <a:t>landing stations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Projects</a:t>
            </a:r>
            <a:r>
              <a:rPr dirty="0" sz="2000" spc="-8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Georgia"/>
                <a:cs typeface="Georgia"/>
              </a:rPr>
              <a:t>cannot:</a:t>
            </a:r>
            <a:endParaRPr sz="2000">
              <a:latin typeface="Georgia"/>
              <a:cs typeface="Georgia"/>
            </a:endParaRPr>
          </a:p>
          <a:p>
            <a:pPr marL="355600" marR="5080" indent="-342900">
              <a:lnSpc>
                <a:spcPct val="125000"/>
              </a:lnSpc>
              <a:spcBef>
                <a:spcPts val="10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Duplicate</a:t>
            </a:r>
            <a:r>
              <a:rPr dirty="0" sz="2000" spc="-9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previous</a:t>
            </a:r>
            <a:r>
              <a:rPr dirty="0" sz="2000" spc="-10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Georgia"/>
                <a:cs typeface="Georgia"/>
              </a:rPr>
              <a:t>federal funding</a:t>
            </a:r>
            <a:endParaRPr sz="2000">
              <a:latin typeface="Georgia"/>
              <a:cs typeface="Georgia"/>
            </a:endParaRPr>
          </a:p>
          <a:p>
            <a:pPr marL="355600" marR="415290" indent="-342900">
              <a:lnSpc>
                <a:spcPct val="12500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Rely</a:t>
            </a:r>
            <a:r>
              <a:rPr dirty="0" sz="2000" spc="-5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on</a:t>
            </a:r>
            <a:r>
              <a:rPr dirty="0" sz="2000" spc="-35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>
                <a:solidFill>
                  <a:srgbClr val="092357"/>
                </a:solidFill>
                <a:latin typeface="Georgia"/>
                <a:cs typeface="Georgia"/>
              </a:rPr>
              <a:t>future</a:t>
            </a:r>
            <a:r>
              <a:rPr dirty="0" sz="2000" spc="-50">
                <a:solidFill>
                  <a:srgbClr val="092357"/>
                </a:solidFill>
                <a:latin typeface="Georgia"/>
                <a:cs typeface="Georgia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Georgia"/>
                <a:cs typeface="Georgia"/>
              </a:rPr>
              <a:t>satellite connections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25500" y="351536"/>
            <a:ext cx="568134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5160" algn="l"/>
              </a:tabLst>
            </a:pPr>
            <a:r>
              <a:rPr dirty="0" spc="60"/>
              <a:t>Eligible</a:t>
            </a:r>
            <a:r>
              <a:rPr dirty="0" spc="10"/>
              <a:t> </a:t>
            </a:r>
            <a:r>
              <a:rPr dirty="0" spc="155"/>
              <a:t>Projects</a:t>
            </a:r>
            <a:r>
              <a:rPr dirty="0" spc="140"/>
              <a:t> </a:t>
            </a:r>
            <a:r>
              <a:rPr dirty="0" spc="-50"/>
              <a:t>-</a:t>
            </a:r>
            <a:r>
              <a:rPr dirty="0"/>
              <a:t>	</a:t>
            </a:r>
            <a:r>
              <a:rPr dirty="0" spc="155"/>
              <a:t>Infrastructure</a:t>
            </a:r>
          </a:p>
        </p:txBody>
      </p:sp>
      <p:grpSp>
        <p:nvGrpSpPr>
          <p:cNvPr id="9" name="object 9" descr=""/>
          <p:cNvGrpSpPr/>
          <p:nvPr/>
        </p:nvGrpSpPr>
        <p:grpSpPr>
          <a:xfrm>
            <a:off x="4773167" y="972311"/>
            <a:ext cx="7005320" cy="4939665"/>
            <a:chOff x="4773167" y="972311"/>
            <a:chExt cx="7005320" cy="4939665"/>
          </a:xfrm>
        </p:grpSpPr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52132" y="972311"/>
              <a:ext cx="4626100" cy="351815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73167" y="3187458"/>
              <a:ext cx="3927347" cy="2724137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14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246751" y="6336410"/>
            <a:ext cx="1690370" cy="185420"/>
          </a:xfrm>
          <a:custGeom>
            <a:avLst/>
            <a:gdLst/>
            <a:ahLst/>
            <a:cxnLst/>
            <a:rect l="l" t="t" r="r" b="b"/>
            <a:pathLst>
              <a:path w="1690370" h="185420">
                <a:moveTo>
                  <a:pt x="1690116" y="0"/>
                </a:moveTo>
                <a:lnTo>
                  <a:pt x="0" y="0"/>
                </a:lnTo>
                <a:lnTo>
                  <a:pt x="0" y="185165"/>
                </a:lnTo>
                <a:lnTo>
                  <a:pt x="1690116" y="185165"/>
                </a:lnTo>
                <a:lnTo>
                  <a:pt x="1690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140" y="1669542"/>
            <a:ext cx="5029187" cy="351890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25500" y="351536"/>
            <a:ext cx="631507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5795" algn="l"/>
              </a:tabLst>
            </a:pPr>
            <a:r>
              <a:rPr dirty="0" spc="60"/>
              <a:t>Eligible</a:t>
            </a:r>
            <a:r>
              <a:rPr dirty="0" spc="10"/>
              <a:t> </a:t>
            </a:r>
            <a:r>
              <a:rPr dirty="0" spc="155"/>
              <a:t>Projects</a:t>
            </a:r>
            <a:r>
              <a:rPr dirty="0" spc="145"/>
              <a:t> </a:t>
            </a:r>
            <a:r>
              <a:rPr dirty="0" spc="-50"/>
              <a:t>-</a:t>
            </a:r>
            <a:r>
              <a:rPr dirty="0"/>
              <a:t>	</a:t>
            </a:r>
            <a:r>
              <a:rPr dirty="0" spc="120"/>
              <a:t>Adoption</a:t>
            </a:r>
            <a:r>
              <a:rPr dirty="0" spc="75"/>
              <a:t> </a:t>
            </a:r>
            <a:r>
              <a:rPr dirty="0" spc="100"/>
              <a:t>and</a:t>
            </a:r>
            <a:r>
              <a:rPr dirty="0" spc="130"/>
              <a:t> </a:t>
            </a:r>
            <a:r>
              <a:rPr dirty="0" spc="35"/>
              <a:t>Use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14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3970" marR="116839" indent="-635">
              <a:lnSpc>
                <a:spcPts val="2600"/>
              </a:lnSpc>
              <a:spcBef>
                <a:spcPts val="420"/>
              </a:spcBef>
            </a:pPr>
            <a:r>
              <a:rPr dirty="0"/>
              <a:t>Projects</a:t>
            </a:r>
            <a:r>
              <a:rPr dirty="0" spc="55"/>
              <a:t> </a:t>
            </a:r>
            <a:r>
              <a:rPr dirty="0"/>
              <a:t>that</a:t>
            </a:r>
            <a:r>
              <a:rPr dirty="0" spc="15"/>
              <a:t> </a:t>
            </a:r>
            <a:r>
              <a:rPr dirty="0"/>
              <a:t>promote</a:t>
            </a:r>
            <a:r>
              <a:rPr dirty="0" spc="45"/>
              <a:t> </a:t>
            </a:r>
            <a:r>
              <a:rPr dirty="0"/>
              <a:t>the</a:t>
            </a:r>
            <a:r>
              <a:rPr dirty="0" spc="30"/>
              <a:t> </a:t>
            </a:r>
            <a:r>
              <a:rPr dirty="0"/>
              <a:t>adoption</a:t>
            </a:r>
            <a:r>
              <a:rPr dirty="0" spc="50"/>
              <a:t> </a:t>
            </a:r>
            <a:r>
              <a:rPr dirty="0"/>
              <a:t>and</a:t>
            </a:r>
            <a:r>
              <a:rPr dirty="0" spc="110"/>
              <a:t> </a:t>
            </a:r>
            <a:r>
              <a:rPr dirty="0"/>
              <a:t>use</a:t>
            </a:r>
            <a:r>
              <a:rPr dirty="0" spc="45"/>
              <a:t> </a:t>
            </a:r>
            <a:r>
              <a:rPr dirty="0" spc="-25"/>
              <a:t>of </a:t>
            </a:r>
            <a:r>
              <a:rPr dirty="0"/>
              <a:t>broadband</a:t>
            </a:r>
            <a:r>
              <a:rPr dirty="0" spc="195"/>
              <a:t> </a:t>
            </a:r>
            <a:r>
              <a:rPr dirty="0"/>
              <a:t>services,</a:t>
            </a:r>
            <a:r>
              <a:rPr dirty="0" spc="210"/>
              <a:t> </a:t>
            </a:r>
            <a:r>
              <a:rPr dirty="0" spc="-10"/>
              <a:t>including:</a:t>
            </a:r>
          </a:p>
          <a:p>
            <a:pPr marL="144780" marR="5080" indent="-139065">
              <a:lnSpc>
                <a:spcPts val="2400"/>
              </a:lnSpc>
              <a:spcBef>
                <a:spcPts val="1210"/>
              </a:spcBef>
              <a:buSzPct val="95454"/>
              <a:buFont typeface="Calibri"/>
              <a:buChar char="•"/>
              <a:tabLst>
                <a:tab pos="144780" algn="l"/>
                <a:tab pos="151130" algn="l"/>
              </a:tabLst>
            </a:pPr>
            <a:r>
              <a:rPr dirty="0" sz="2200">
                <a:solidFill>
                  <a:srgbClr val="D43C04"/>
                </a:solidFill>
                <a:latin typeface="Times New Roman"/>
                <a:cs typeface="Times New Roman"/>
              </a:rPr>
              <a:t>	</a:t>
            </a:r>
            <a:r>
              <a:rPr dirty="0" sz="2200"/>
              <a:t>affordable</a:t>
            </a:r>
            <a:r>
              <a:rPr dirty="0" sz="2200" spc="60"/>
              <a:t> </a:t>
            </a:r>
            <a:r>
              <a:rPr dirty="0" sz="2200"/>
              <a:t>broadband</a:t>
            </a:r>
            <a:r>
              <a:rPr dirty="0" sz="2200" spc="100"/>
              <a:t> </a:t>
            </a:r>
            <a:r>
              <a:rPr dirty="0" sz="2200"/>
              <a:t>programs,</a:t>
            </a:r>
            <a:r>
              <a:rPr dirty="0" sz="2200" spc="80"/>
              <a:t> </a:t>
            </a:r>
            <a:r>
              <a:rPr dirty="0" sz="2200"/>
              <a:t>such</a:t>
            </a:r>
            <a:r>
              <a:rPr dirty="0" sz="2200" spc="75"/>
              <a:t> </a:t>
            </a:r>
            <a:r>
              <a:rPr dirty="0" sz="2200"/>
              <a:t>as</a:t>
            </a:r>
            <a:r>
              <a:rPr dirty="0" sz="2200" spc="105"/>
              <a:t> </a:t>
            </a:r>
            <a:r>
              <a:rPr dirty="0" sz="2200" spc="-10"/>
              <a:t>providing </a:t>
            </a:r>
            <a:r>
              <a:rPr dirty="0" sz="2200"/>
              <a:t>free</a:t>
            </a:r>
            <a:r>
              <a:rPr dirty="0" sz="2200" spc="15"/>
              <a:t> </a:t>
            </a:r>
            <a:r>
              <a:rPr dirty="0" sz="2200"/>
              <a:t>or</a:t>
            </a:r>
            <a:r>
              <a:rPr dirty="0" sz="2200" spc="55"/>
              <a:t> </a:t>
            </a:r>
            <a:r>
              <a:rPr dirty="0" sz="2200" spc="-10"/>
              <a:t>reduced-</a:t>
            </a:r>
            <a:r>
              <a:rPr dirty="0" sz="2200"/>
              <a:t>cost</a:t>
            </a:r>
            <a:r>
              <a:rPr dirty="0" sz="2200" spc="35"/>
              <a:t> </a:t>
            </a:r>
            <a:r>
              <a:rPr dirty="0" sz="2200"/>
              <a:t>broadband</a:t>
            </a:r>
            <a:r>
              <a:rPr dirty="0" sz="2200" spc="65"/>
              <a:t> </a:t>
            </a:r>
            <a:r>
              <a:rPr dirty="0" sz="2200"/>
              <a:t>service</a:t>
            </a:r>
            <a:r>
              <a:rPr dirty="0" sz="2200" spc="35"/>
              <a:t> </a:t>
            </a:r>
            <a:r>
              <a:rPr dirty="0" sz="2200" spc="-25"/>
              <a:t>and </a:t>
            </a:r>
            <a:r>
              <a:rPr dirty="0" sz="2200"/>
              <a:t>preventing</a:t>
            </a:r>
            <a:r>
              <a:rPr dirty="0" sz="2200" spc="45"/>
              <a:t> </a:t>
            </a:r>
            <a:r>
              <a:rPr dirty="0" sz="2200"/>
              <a:t>disconnection</a:t>
            </a:r>
            <a:r>
              <a:rPr dirty="0" sz="2200" spc="50"/>
              <a:t> </a:t>
            </a:r>
            <a:r>
              <a:rPr dirty="0" sz="2200"/>
              <a:t>of</a:t>
            </a:r>
            <a:r>
              <a:rPr dirty="0" sz="2200" spc="75"/>
              <a:t> </a:t>
            </a:r>
            <a:r>
              <a:rPr dirty="0" sz="2200"/>
              <a:t>existing</a:t>
            </a:r>
            <a:r>
              <a:rPr dirty="0" sz="2200" spc="40"/>
              <a:t> </a:t>
            </a:r>
            <a:r>
              <a:rPr dirty="0" sz="2200" spc="-10"/>
              <a:t>broadband service</a:t>
            </a:r>
            <a:endParaRPr sz="2200">
              <a:latin typeface="Times New Roman"/>
              <a:cs typeface="Times New Roman"/>
            </a:endParaRPr>
          </a:p>
          <a:p>
            <a:pPr marL="151765" indent="-145415">
              <a:lnSpc>
                <a:spcPct val="100000"/>
              </a:lnSpc>
              <a:spcBef>
                <a:spcPts val="860"/>
              </a:spcBef>
              <a:buClr>
                <a:srgbClr val="D43C04"/>
              </a:buClr>
              <a:buSzPct val="95454"/>
              <a:buChar char="•"/>
              <a:tabLst>
                <a:tab pos="151765" algn="l"/>
              </a:tabLst>
            </a:pPr>
            <a:r>
              <a:rPr dirty="0" sz="2200"/>
              <a:t>distance</a:t>
            </a:r>
            <a:r>
              <a:rPr dirty="0" sz="2200" spc="125"/>
              <a:t> </a:t>
            </a:r>
            <a:r>
              <a:rPr dirty="0" sz="2200" spc="-10"/>
              <a:t>learning</a:t>
            </a:r>
            <a:endParaRPr sz="2200"/>
          </a:p>
          <a:p>
            <a:pPr marL="151765" indent="-145415">
              <a:lnSpc>
                <a:spcPct val="100000"/>
              </a:lnSpc>
              <a:spcBef>
                <a:spcPts val="900"/>
              </a:spcBef>
              <a:buClr>
                <a:srgbClr val="D43C04"/>
              </a:buClr>
              <a:buSzPct val="95454"/>
              <a:buChar char="•"/>
              <a:tabLst>
                <a:tab pos="151765" algn="l"/>
              </a:tabLst>
            </a:pPr>
            <a:r>
              <a:rPr dirty="0" sz="2200" spc="-10"/>
              <a:t>telehealth</a:t>
            </a:r>
            <a:endParaRPr sz="2200"/>
          </a:p>
          <a:p>
            <a:pPr marL="151765" indent="-145415">
              <a:lnSpc>
                <a:spcPct val="100000"/>
              </a:lnSpc>
              <a:spcBef>
                <a:spcPts val="900"/>
              </a:spcBef>
              <a:buClr>
                <a:srgbClr val="D43C04"/>
              </a:buClr>
              <a:buSzPct val="95454"/>
              <a:buChar char="•"/>
              <a:tabLst>
                <a:tab pos="151765" algn="l"/>
              </a:tabLst>
            </a:pPr>
            <a:r>
              <a:rPr dirty="0" sz="2200"/>
              <a:t>digital</a:t>
            </a:r>
            <a:r>
              <a:rPr dirty="0" sz="2200" spc="200"/>
              <a:t> </a:t>
            </a:r>
            <a:r>
              <a:rPr dirty="0" sz="2200"/>
              <a:t>inclusion</a:t>
            </a:r>
            <a:r>
              <a:rPr dirty="0" sz="2200" spc="185"/>
              <a:t> </a:t>
            </a:r>
            <a:r>
              <a:rPr dirty="0" sz="2200" spc="-10"/>
              <a:t>efforts</a:t>
            </a:r>
            <a:endParaRPr sz="2200"/>
          </a:p>
          <a:p>
            <a:pPr marL="151765" indent="-145415">
              <a:lnSpc>
                <a:spcPct val="100000"/>
              </a:lnSpc>
              <a:spcBef>
                <a:spcPts val="900"/>
              </a:spcBef>
              <a:buClr>
                <a:srgbClr val="D43C04"/>
              </a:buClr>
              <a:buSzPct val="95454"/>
              <a:buChar char="•"/>
              <a:tabLst>
                <a:tab pos="151765" algn="l"/>
              </a:tabLst>
            </a:pPr>
            <a:r>
              <a:rPr dirty="0" sz="2200"/>
              <a:t>broadband</a:t>
            </a:r>
            <a:r>
              <a:rPr dirty="0" sz="2200" spc="175"/>
              <a:t> </a:t>
            </a:r>
            <a:r>
              <a:rPr dirty="0" sz="2200"/>
              <a:t>adoption</a:t>
            </a:r>
            <a:r>
              <a:rPr dirty="0" sz="2200" spc="170"/>
              <a:t> </a:t>
            </a:r>
            <a:r>
              <a:rPr dirty="0" sz="2200" spc="-10"/>
              <a:t>activities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992766"/>
            <a:ext cx="10262235" cy="4879340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Access</a:t>
            </a:r>
            <a:r>
              <a:rPr dirty="0" sz="1800" spc="14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/</a:t>
            </a:r>
            <a:r>
              <a:rPr dirty="0" sz="1800" spc="18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092357"/>
                </a:solidFill>
                <a:latin typeface="Calibri"/>
                <a:cs typeface="Calibri"/>
              </a:rPr>
              <a:t>Affordability</a:t>
            </a:r>
            <a:endParaRPr sz="1800">
              <a:latin typeface="Calibri"/>
              <a:cs typeface="Calibri"/>
            </a:endParaRPr>
          </a:p>
          <a:p>
            <a:pPr marL="241300" marR="549275" indent="-228600">
              <a:lnSpc>
                <a:spcPct val="1006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Discounted</a:t>
            </a:r>
            <a:r>
              <a:rPr dirty="0" sz="1800" spc="2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Broadband,</a:t>
            </a:r>
            <a:r>
              <a:rPr dirty="0" sz="18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Public</a:t>
            </a:r>
            <a:r>
              <a:rPr dirty="0" sz="18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WiFi,</a:t>
            </a:r>
            <a:r>
              <a:rPr dirty="0" sz="18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Cell</a:t>
            </a:r>
            <a:r>
              <a:rPr dirty="0" sz="1800" spc="2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1800" spc="2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Wheels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(COWs),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Mobile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Hotspots,</a:t>
            </a:r>
            <a:r>
              <a:rPr dirty="0" sz="18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Internet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</a:t>
            </a:r>
            <a:r>
              <a:rPr dirty="0" sz="1800" spc="2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Public</a:t>
            </a:r>
            <a:r>
              <a:rPr dirty="0" sz="18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092357"/>
                </a:solidFill>
                <a:latin typeface="Calibri"/>
                <a:cs typeface="Calibri"/>
              </a:rPr>
              <a:t>/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Affordable</a:t>
            </a:r>
            <a:r>
              <a:rPr dirty="0" sz="1800" spc="2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Housing,</a:t>
            </a:r>
            <a:r>
              <a:rPr dirty="0" sz="1800" spc="3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WiFi</a:t>
            </a:r>
            <a:r>
              <a:rPr dirty="0" sz="1800" spc="3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Buses,</a:t>
            </a:r>
            <a:r>
              <a:rPr dirty="0" sz="1800" spc="3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FCC’s</a:t>
            </a:r>
            <a:r>
              <a:rPr dirty="0" sz="1800" spc="3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Affordable</a:t>
            </a:r>
            <a:r>
              <a:rPr dirty="0" sz="1800" spc="30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Connectivity</a:t>
            </a:r>
            <a:r>
              <a:rPr dirty="0" sz="1800" spc="2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Program</a:t>
            </a:r>
            <a:r>
              <a:rPr dirty="0" sz="1800" spc="2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promotion*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spc="-10" b="1">
                <a:solidFill>
                  <a:srgbClr val="092357"/>
                </a:solidFill>
                <a:latin typeface="Calibri"/>
                <a:cs typeface="Calibri"/>
              </a:rPr>
              <a:t>Devices</a:t>
            </a:r>
            <a:endParaRPr sz="1800">
              <a:latin typeface="Calibri"/>
              <a:cs typeface="Calibri"/>
            </a:endParaRPr>
          </a:p>
          <a:p>
            <a:pPr marL="241300" marR="819150" indent="-228600">
              <a:lnSpc>
                <a:spcPct val="1006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School</a:t>
            </a:r>
            <a:r>
              <a:rPr dirty="0" sz="1800" spc="3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Laptop</a:t>
            </a:r>
            <a:r>
              <a:rPr dirty="0" sz="1800" spc="3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Programs,</a:t>
            </a:r>
            <a:r>
              <a:rPr dirty="0" sz="1800" spc="3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Refurbished</a:t>
            </a:r>
            <a:r>
              <a:rPr dirty="0" sz="1800" spc="3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Computers,</a:t>
            </a:r>
            <a:r>
              <a:rPr dirty="0" sz="1800" spc="3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Discount</a:t>
            </a:r>
            <a:r>
              <a:rPr dirty="0" sz="1800" spc="3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Computers,</a:t>
            </a:r>
            <a:r>
              <a:rPr dirty="0" sz="1800" spc="3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Laptop</a:t>
            </a:r>
            <a:r>
              <a:rPr dirty="0" sz="1800" spc="3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Lending,</a:t>
            </a:r>
            <a:r>
              <a:rPr dirty="0" sz="1800" spc="3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Public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Computer</a:t>
            </a:r>
            <a:r>
              <a:rPr dirty="0" sz="1800" spc="3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Centers,</a:t>
            </a:r>
            <a:r>
              <a:rPr dirty="0" sz="1800" spc="3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Mobile</a:t>
            </a:r>
            <a:r>
              <a:rPr dirty="0" sz="1800" spc="3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Computer</a:t>
            </a:r>
            <a:r>
              <a:rPr dirty="0" sz="1800" spc="3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092357"/>
                </a:solidFill>
                <a:latin typeface="Calibri"/>
                <a:cs typeface="Calibri"/>
              </a:rPr>
              <a:t>Labs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Technical</a:t>
            </a:r>
            <a:r>
              <a:rPr dirty="0" sz="1800" spc="16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Help</a:t>
            </a:r>
            <a:r>
              <a:rPr dirty="0" sz="1800" spc="17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800" spc="18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092357"/>
                </a:solidFill>
                <a:latin typeface="Calibri"/>
                <a:cs typeface="Calibri"/>
              </a:rPr>
              <a:t>Support</a:t>
            </a:r>
            <a:endParaRPr sz="1800">
              <a:latin typeface="Calibri"/>
              <a:cs typeface="Calibri"/>
            </a:endParaRPr>
          </a:p>
          <a:p>
            <a:pPr marL="241300" marR="5080" indent="-228600">
              <a:lnSpc>
                <a:spcPct val="1006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Tech</a:t>
            </a:r>
            <a:r>
              <a:rPr dirty="0" sz="1800" spc="2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Support</a:t>
            </a:r>
            <a:r>
              <a:rPr dirty="0" sz="18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Hotlines,</a:t>
            </a:r>
            <a:r>
              <a:rPr dirty="0" sz="1800" spc="2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Digital</a:t>
            </a:r>
            <a:r>
              <a:rPr dirty="0" sz="18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Connectors</a:t>
            </a:r>
            <a:r>
              <a:rPr dirty="0" sz="1800" spc="2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/</a:t>
            </a:r>
            <a:r>
              <a:rPr dirty="0" sz="1800" spc="29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Navigators,</a:t>
            </a:r>
            <a:r>
              <a:rPr dirty="0" sz="18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Technology</a:t>
            </a:r>
            <a:r>
              <a:rPr dirty="0" sz="1800" spc="29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Organizers,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Volunteers,</a:t>
            </a:r>
            <a:r>
              <a:rPr dirty="0" sz="18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Community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Tech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Events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Digital</a:t>
            </a:r>
            <a:r>
              <a:rPr dirty="0" sz="1800" spc="254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Skills</a:t>
            </a:r>
            <a:r>
              <a:rPr dirty="0" sz="1800" spc="28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092357"/>
                </a:solidFill>
                <a:latin typeface="Calibri"/>
                <a:cs typeface="Calibri"/>
              </a:rPr>
              <a:t>Training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Digital</a:t>
            </a:r>
            <a:r>
              <a:rPr dirty="0" sz="1800" spc="1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Literacy,</a:t>
            </a:r>
            <a:r>
              <a:rPr dirty="0" sz="1800" spc="1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Online</a:t>
            </a:r>
            <a:r>
              <a:rPr dirty="0" sz="1800" spc="1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Safety,</a:t>
            </a:r>
            <a:r>
              <a:rPr dirty="0" sz="1800" spc="1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Workforce</a:t>
            </a:r>
            <a:r>
              <a:rPr dirty="0" sz="1800" spc="1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Training</a:t>
            </a:r>
            <a:r>
              <a:rPr dirty="0" sz="1800" spc="1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800" spc="19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Apprenticeships,</a:t>
            </a:r>
            <a:r>
              <a:rPr dirty="0" sz="1800" spc="1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Health,</a:t>
            </a:r>
            <a:r>
              <a:rPr dirty="0" sz="1800" spc="1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STEM/STEAM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Calibri"/>
              <a:cs typeface="Calibri"/>
            </a:endParaRPr>
          </a:p>
          <a:p>
            <a:pPr marL="12700" marR="743585">
              <a:lnSpc>
                <a:spcPct val="100000"/>
              </a:lnSpc>
            </a:pP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*Important</a:t>
            </a:r>
            <a:r>
              <a:rPr dirty="0" sz="1800" spc="23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92357"/>
                </a:solidFill>
                <a:latin typeface="Calibri"/>
                <a:cs typeface="Calibri"/>
              </a:rPr>
              <a:t>Note:</a:t>
            </a:r>
            <a:r>
              <a:rPr dirty="0" sz="1800" spc="254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No</a:t>
            </a:r>
            <a:r>
              <a:rPr dirty="0" sz="18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18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8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Adoption</a:t>
            </a:r>
            <a:r>
              <a:rPr dirty="0" sz="18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projects</a:t>
            </a:r>
            <a:r>
              <a:rPr dirty="0" sz="18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may</a:t>
            </a:r>
            <a:r>
              <a:rPr dirty="0" sz="18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include</a:t>
            </a:r>
            <a:r>
              <a:rPr dirty="0" sz="18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activities</a:t>
            </a:r>
            <a:r>
              <a:rPr dirty="0" sz="18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which</a:t>
            </a:r>
            <a:r>
              <a:rPr dirty="0" sz="18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require</a:t>
            </a:r>
            <a:r>
              <a:rPr dirty="0" sz="18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NEPA/NHPA clearance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14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Examples</a:t>
            </a:r>
            <a:r>
              <a:rPr dirty="0" spc="250"/>
              <a:t> </a:t>
            </a:r>
            <a:r>
              <a:rPr dirty="0" spc="65"/>
              <a:t>of</a:t>
            </a:r>
            <a:r>
              <a:rPr dirty="0" spc="270"/>
              <a:t> </a:t>
            </a:r>
            <a:r>
              <a:rPr dirty="0" spc="110"/>
              <a:t>Digital</a:t>
            </a:r>
            <a:r>
              <a:rPr dirty="0" spc="250"/>
              <a:t> </a:t>
            </a:r>
            <a:r>
              <a:rPr dirty="0" spc="110"/>
              <a:t>Inclusion</a:t>
            </a:r>
            <a:r>
              <a:rPr dirty="0" spc="245"/>
              <a:t> </a:t>
            </a:r>
            <a:r>
              <a:rPr dirty="0" spc="100"/>
              <a:t>Programs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3628" y="3182698"/>
            <a:ext cx="544322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Broadband</a:t>
            </a:r>
            <a:r>
              <a:rPr dirty="0" sz="40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5"/>
              <a:t>Tribal</a:t>
            </a:r>
            <a:r>
              <a:rPr dirty="0" spc="240"/>
              <a:t> </a:t>
            </a:r>
            <a:r>
              <a:rPr dirty="0" spc="110"/>
              <a:t>Broadband</a:t>
            </a:r>
            <a:r>
              <a:rPr dirty="0" spc="254"/>
              <a:t> </a:t>
            </a:r>
            <a:r>
              <a:rPr dirty="0" spc="105"/>
              <a:t>Leaders</a:t>
            </a:r>
            <a:r>
              <a:rPr dirty="0" spc="254"/>
              <a:t> </a:t>
            </a:r>
            <a:r>
              <a:rPr dirty="0" spc="95"/>
              <a:t>Network</a:t>
            </a:r>
          </a:p>
        </p:txBody>
      </p:sp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9348" y="1848611"/>
            <a:ext cx="615695" cy="82295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57250" y="3037332"/>
            <a:ext cx="612647" cy="8229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7344" y="4102608"/>
            <a:ext cx="615695" cy="82295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841871" y="2048306"/>
            <a:ext cx="6580505" cy="38557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3324225">
              <a:lnSpc>
                <a:spcPts val="2400"/>
              </a:lnSpc>
              <a:spcBef>
                <a:spcPts val="380"/>
              </a:spcBef>
            </a:pP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One-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stop</a:t>
            </a:r>
            <a:r>
              <a:rPr dirty="0" sz="22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shop</a:t>
            </a:r>
            <a:r>
              <a:rPr dirty="0" sz="22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200" spc="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resources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22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22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efforts</a:t>
            </a:r>
            <a:r>
              <a:rPr dirty="0" sz="22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25">
                <a:solidFill>
                  <a:srgbClr val="092357"/>
                </a:solidFill>
                <a:latin typeface="Calibri"/>
                <a:cs typeface="Calibri"/>
              </a:rPr>
              <a:t>on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200" spc="-11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20">
                <a:solidFill>
                  <a:srgbClr val="092357"/>
                </a:solidFill>
                <a:latin typeface="Calibri"/>
                <a:cs typeface="Calibri"/>
              </a:rPr>
              <a:t>Land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Calibri"/>
              <a:cs typeface="Calibri"/>
            </a:endParaRPr>
          </a:p>
          <a:p>
            <a:pPr marL="12700" marR="2888615" indent="-635">
              <a:lnSpc>
                <a:spcPts val="2400"/>
              </a:lnSpc>
              <a:tabLst>
                <a:tab pos="1007744" algn="l"/>
              </a:tabLst>
            </a:pP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Active</a:t>
            </a:r>
            <a:r>
              <a:rPr dirty="0" sz="2200" spc="11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network</a:t>
            </a:r>
            <a:r>
              <a:rPr dirty="0" sz="2200" spc="11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200" spc="1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200" spc="11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leaders leading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	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2200" spc="-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efforts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Calibri"/>
              <a:cs typeface="Calibri"/>
            </a:endParaRPr>
          </a:p>
          <a:p>
            <a:pPr marL="12700" marR="3082290">
              <a:lnSpc>
                <a:spcPts val="2400"/>
              </a:lnSpc>
            </a:pP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Channel</a:t>
            </a:r>
            <a:r>
              <a:rPr dirty="0" sz="22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2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communication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2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review</a:t>
            </a:r>
            <a:r>
              <a:rPr dirty="0" sz="22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2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polices</a:t>
            </a:r>
            <a:r>
              <a:rPr dirty="0" sz="22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between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federal</a:t>
            </a:r>
            <a:r>
              <a:rPr dirty="0" sz="22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agencies</a:t>
            </a:r>
            <a:r>
              <a:rPr dirty="0" sz="22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200" spc="1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092357"/>
                </a:solidFill>
                <a:latin typeface="Calibri"/>
                <a:cs typeface="Calibri"/>
              </a:rPr>
              <a:t>Tribes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Calibri"/>
              <a:cs typeface="Calibri"/>
            </a:endParaRPr>
          </a:p>
          <a:p>
            <a:pPr marL="3123565">
              <a:lnSpc>
                <a:spcPct val="100000"/>
              </a:lnSpc>
            </a:pPr>
            <a:r>
              <a:rPr dirty="0" sz="1800" spc="-75">
                <a:solidFill>
                  <a:srgbClr val="092357"/>
                </a:solidFill>
                <a:latin typeface="Arial"/>
                <a:cs typeface="Arial"/>
              </a:rPr>
              <a:t>To</a:t>
            </a:r>
            <a:r>
              <a:rPr dirty="0" sz="1800" spc="-20">
                <a:solidFill>
                  <a:srgbClr val="092357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92357"/>
                </a:solidFill>
                <a:latin typeface="Arial"/>
                <a:cs typeface="Arial"/>
              </a:rPr>
              <a:t>join</a:t>
            </a:r>
            <a:r>
              <a:rPr dirty="0" sz="1800" spc="-50">
                <a:solidFill>
                  <a:srgbClr val="092357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92357"/>
                </a:solidFill>
                <a:latin typeface="Arial"/>
                <a:cs typeface="Arial"/>
              </a:rPr>
              <a:t>TBLN,</a:t>
            </a:r>
            <a:r>
              <a:rPr dirty="0" sz="1800" spc="-20">
                <a:solidFill>
                  <a:srgbClr val="092357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92357"/>
                </a:solidFill>
                <a:latin typeface="Arial"/>
                <a:cs typeface="Arial"/>
              </a:rPr>
              <a:t>email</a:t>
            </a:r>
            <a:r>
              <a:rPr dirty="0" sz="1800" spc="-25">
                <a:solidFill>
                  <a:srgbClr val="092357"/>
                </a:solidFill>
                <a:latin typeface="Arial"/>
                <a:cs typeface="Arial"/>
              </a:rPr>
              <a:t> </a:t>
            </a:r>
            <a:r>
              <a:rPr dirty="0" u="sng" sz="1800" spc="-10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Arial"/>
                <a:cs typeface="Arial"/>
                <a:hlinkClick r:id="rId8"/>
              </a:rPr>
              <a:t>tbln@ntia.gov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68290" y="1077467"/>
            <a:ext cx="5576303" cy="4456163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18</a:t>
            </a:fld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838580" y="905891"/>
            <a:ext cx="10829925" cy="5095240"/>
            <a:chOff x="838580" y="905891"/>
            <a:chExt cx="10829925" cy="5095240"/>
          </a:xfrm>
        </p:grpSpPr>
        <p:sp>
          <p:nvSpPr>
            <p:cNvPr id="7" name="object 7" descr=""/>
            <p:cNvSpPr/>
            <p:nvPr/>
          </p:nvSpPr>
          <p:spPr>
            <a:xfrm>
              <a:off x="838580" y="918591"/>
              <a:ext cx="10515600" cy="0"/>
            </a:xfrm>
            <a:custGeom>
              <a:avLst/>
              <a:gdLst/>
              <a:ahLst/>
              <a:cxnLst/>
              <a:rect l="l" t="t" r="r" b="b"/>
              <a:pathLst>
                <a:path w="10515600" h="0">
                  <a:moveTo>
                    <a:pt x="0" y="0"/>
                  </a:moveTo>
                  <a:lnTo>
                    <a:pt x="10515600" y="0"/>
                  </a:lnTo>
                </a:path>
              </a:pathLst>
            </a:custGeom>
            <a:ln w="25400">
              <a:solidFill>
                <a:srgbClr val="F1F3F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96306" y="971550"/>
              <a:ext cx="6172199" cy="5029199"/>
            </a:xfrm>
            <a:prstGeom prst="rect">
              <a:avLst/>
            </a:prstGeom>
          </p:spPr>
        </p:pic>
      </p:grpSp>
      <p:sp>
        <p:nvSpPr>
          <p:cNvPr id="9" name="object 9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916938" y="1782858"/>
            <a:ext cx="4091940" cy="35007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Tribal</a:t>
            </a:r>
            <a:r>
              <a:rPr dirty="0" u="sng" sz="2200" spc="27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Broadband</a:t>
            </a:r>
            <a:r>
              <a:rPr dirty="0" u="sng" sz="2200" spc="27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Planning</a:t>
            </a:r>
            <a:r>
              <a:rPr dirty="0" u="sng" sz="2200" spc="27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dirty="0" u="sng" sz="2200" spc="-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6"/>
              </a:rPr>
              <a:t>Toolkit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1423670">
              <a:lnSpc>
                <a:spcPct val="100000"/>
              </a:lnSpc>
            </a:pP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Digital</a:t>
            </a:r>
            <a:r>
              <a:rPr dirty="0" u="sng" sz="2200" spc="18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Equity</a:t>
            </a:r>
            <a:r>
              <a:rPr dirty="0" u="sng" sz="2200" spc="19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in</a:t>
            </a:r>
            <a:r>
              <a:rPr dirty="0" u="sng" sz="2200" spc="2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dirty="0" u="sng" sz="2200" spc="-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Tribal</a:t>
            </a:r>
            <a:r>
              <a:rPr dirty="0" sz="2200" spc="-10" b="1">
                <a:solidFill>
                  <a:srgbClr val="0063BB"/>
                </a:solidFill>
                <a:latin typeface="Calibri"/>
                <a:cs typeface="Calibri"/>
              </a:rPr>
              <a:t> </a:t>
            </a:r>
            <a:r>
              <a:rPr dirty="0" u="sng" sz="2200" spc="-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7"/>
              </a:rPr>
              <a:t>Communities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 marR="356870">
              <a:lnSpc>
                <a:spcPct val="100000"/>
              </a:lnSpc>
            </a:pP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Broadband</a:t>
            </a:r>
            <a:r>
              <a:rPr dirty="0" u="sng" sz="2200" spc="26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Asset</a:t>
            </a:r>
            <a:r>
              <a:rPr dirty="0" u="sng" sz="2200" spc="29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dirty="0" u="sng" sz="2200" spc="-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Management</a:t>
            </a:r>
            <a:r>
              <a:rPr dirty="0" sz="2200" spc="-10" b="1">
                <a:solidFill>
                  <a:srgbClr val="0063BB"/>
                </a:solidFill>
                <a:latin typeface="Calibri"/>
                <a:cs typeface="Calibri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and</a:t>
            </a:r>
            <a:r>
              <a:rPr dirty="0" u="sng" sz="2200" spc="204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Mapping</a:t>
            </a:r>
            <a:r>
              <a:rPr dirty="0" u="sng" sz="2200" spc="21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dirty="0" u="sng" sz="2200" spc="-2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8"/>
              </a:rPr>
              <a:t>Guide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Internet</a:t>
            </a:r>
            <a:r>
              <a:rPr dirty="0" u="sng" sz="2200" spc="16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For</a:t>
            </a:r>
            <a:r>
              <a:rPr dirty="0" u="sng" sz="2200" spc="204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All</a:t>
            </a:r>
            <a:r>
              <a:rPr dirty="0" u="sng" sz="2200" spc="185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–</a:t>
            </a:r>
            <a:r>
              <a:rPr dirty="0" u="sng" sz="2200" spc="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dirty="0" u="sng" sz="220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Funding</a:t>
            </a:r>
            <a:r>
              <a:rPr dirty="0" u="sng" sz="2200" spc="17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dirty="0" u="sng" sz="2200" spc="-10" b="1">
                <a:solidFill>
                  <a:srgbClr val="0063BB"/>
                </a:solidFill>
                <a:uFill>
                  <a:solidFill>
                    <a:srgbClr val="0063BB"/>
                  </a:solidFill>
                </a:uFill>
                <a:latin typeface="Calibri"/>
                <a:cs typeface="Calibri"/>
                <a:hlinkClick r:id="rId9"/>
              </a:rPr>
              <a:t>Search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18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4"/>
              <a:t>Additional</a:t>
            </a:r>
            <a:r>
              <a:rPr dirty="0" spc="240"/>
              <a:t> </a:t>
            </a:r>
            <a:r>
              <a:rPr dirty="0" spc="100"/>
              <a:t>Resources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1768" y="2085418"/>
            <a:ext cx="5728335" cy="1732280"/>
          </a:xfrm>
          <a:prstGeom prst="rect"/>
        </p:spPr>
        <p:txBody>
          <a:bodyPr wrap="square" lIns="0" tIns="81915" rIns="0" bIns="0" rtlCol="0" vert="horz">
            <a:spAutoFit/>
          </a:bodyPr>
          <a:lstStyle/>
          <a:p>
            <a:pPr algn="ctr" marL="12065" marR="5080" indent="-1905">
              <a:lnSpc>
                <a:spcPts val="4320"/>
              </a:lnSpc>
              <a:spcBef>
                <a:spcPts val="645"/>
              </a:spcBef>
            </a:pP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Tribal</a:t>
            </a:r>
            <a:r>
              <a:rPr dirty="0" sz="4000" spc="-2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Broadband 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Connectivity</a:t>
            </a:r>
            <a:r>
              <a:rPr dirty="0" sz="40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r>
              <a:rPr dirty="0" sz="4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0" b="1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Round</a:t>
            </a:r>
            <a:r>
              <a:rPr dirty="0" sz="4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5448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175630" y="3964051"/>
            <a:ext cx="1841500" cy="58419"/>
            <a:chOff x="5175630" y="3964051"/>
            <a:chExt cx="1841500" cy="58419"/>
          </a:xfrm>
        </p:grpSpPr>
        <p:sp>
          <p:nvSpPr>
            <p:cNvPr id="4" name="object 4" descr=""/>
            <p:cNvSpPr/>
            <p:nvPr/>
          </p:nvSpPr>
          <p:spPr>
            <a:xfrm>
              <a:off x="5181980" y="3970401"/>
              <a:ext cx="1828800" cy="45720"/>
            </a:xfrm>
            <a:custGeom>
              <a:avLst/>
              <a:gdLst/>
              <a:ahLst/>
              <a:cxnLst/>
              <a:rect l="l" t="t" r="r" b="b"/>
              <a:pathLst>
                <a:path w="1828800" h="45720">
                  <a:moveTo>
                    <a:pt x="1828800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1828800" y="45719"/>
                  </a:lnTo>
                  <a:lnTo>
                    <a:pt x="1828800" y="0"/>
                  </a:lnTo>
                  <a:close/>
                </a:path>
              </a:pathLst>
            </a:custGeom>
            <a:solidFill>
              <a:srgbClr val="FF00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81980" y="3970401"/>
              <a:ext cx="1828800" cy="45720"/>
            </a:xfrm>
            <a:custGeom>
              <a:avLst/>
              <a:gdLst/>
              <a:ahLst/>
              <a:cxnLst/>
              <a:rect l="l" t="t" r="r" b="b"/>
              <a:pathLst>
                <a:path w="1828800" h="45720">
                  <a:moveTo>
                    <a:pt x="0" y="0"/>
                  </a:moveTo>
                  <a:lnTo>
                    <a:pt x="1828800" y="0"/>
                  </a:lnTo>
                  <a:lnTo>
                    <a:pt x="1828800" y="45719"/>
                  </a:lnTo>
                  <a:lnTo>
                    <a:pt x="0" y="457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B001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5324855"/>
            <a:ext cx="824483" cy="823709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32603" y="165354"/>
            <a:ext cx="2523744" cy="1261872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42915" y="5301234"/>
            <a:ext cx="824483" cy="83819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7588" y="3182698"/>
            <a:ext cx="303657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dirty="0" sz="40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25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38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5"/>
              <a:t>Tribal</a:t>
            </a:r>
            <a:r>
              <a:rPr dirty="0" spc="75"/>
              <a:t> </a:t>
            </a:r>
            <a:r>
              <a:rPr dirty="0" spc="125"/>
              <a:t>Broadband</a:t>
            </a:r>
            <a:r>
              <a:rPr dirty="0" spc="110"/>
              <a:t> </a:t>
            </a:r>
            <a:r>
              <a:rPr dirty="0" spc="105"/>
              <a:t>Connectivity</a:t>
            </a:r>
            <a:r>
              <a:rPr dirty="0" spc="80"/>
              <a:t> </a:t>
            </a:r>
            <a:r>
              <a:rPr dirty="0" spc="210"/>
              <a:t>Program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500187" y="1219835"/>
          <a:ext cx="9267825" cy="4484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110"/>
                <a:gridCol w="1955164"/>
                <a:gridCol w="6733540"/>
                <a:gridCol w="245109"/>
              </a:tblGrid>
              <a:tr h="679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3A3A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dirty="0" sz="2000" spc="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Much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3A3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Approximately</a:t>
                      </a:r>
                      <a:r>
                        <a:rPr dirty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$980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Million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3A3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3A3A3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 spc="-4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dirty="0" sz="2000" spc="-7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apply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8915" indent="-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</a:t>
                      </a:r>
                      <a:r>
                        <a:rPr dirty="0" sz="2000" spc="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Governments,</a:t>
                      </a:r>
                      <a:r>
                        <a:rPr dirty="0" sz="2000" spc="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</a:t>
                      </a:r>
                      <a:r>
                        <a:rPr dirty="0" sz="2000" spc="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organizations,</a:t>
                      </a:r>
                      <a:r>
                        <a:rPr dirty="0" sz="2000" spc="7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</a:t>
                      </a:r>
                      <a:r>
                        <a:rPr dirty="0" sz="2000" spc="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Colleges</a:t>
                      </a:r>
                      <a:r>
                        <a:rPr dirty="0" sz="2000" spc="1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Universities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(TCUs),</a:t>
                      </a:r>
                      <a:r>
                        <a:rPr dirty="0" sz="2000" spc="-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2000" spc="-4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Department</a:t>
                      </a:r>
                      <a:r>
                        <a:rPr dirty="0" sz="2000" spc="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Hawaiian</a:t>
                      </a:r>
                      <a:r>
                        <a:rPr dirty="0" sz="2000" spc="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2000" spc="-1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Lands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on behalf of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2000" spc="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Native</a:t>
                      </a:r>
                      <a:r>
                        <a:rPr dirty="0" sz="2000" spc="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Hawaiian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Community,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Alaska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Native</a:t>
                      </a:r>
                      <a:r>
                        <a:rPr dirty="0" sz="2000" spc="-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Corporations.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000" spc="8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expand</a:t>
                      </a:r>
                      <a:r>
                        <a:rPr dirty="0" sz="2000" spc="4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broadband</a:t>
                      </a:r>
                      <a:r>
                        <a:rPr dirty="0" sz="2000" spc="3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adoption</a:t>
                      </a:r>
                      <a:r>
                        <a:rPr dirty="0" sz="2000" spc="4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000" spc="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deployment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2000" spc="3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 marR="414020">
                        <a:lnSpc>
                          <a:spcPct val="107000"/>
                        </a:lnSpc>
                      </a:pP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lands,</a:t>
                      </a:r>
                      <a:r>
                        <a:rPr dirty="0" sz="2000" spc="3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2000" spc="3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well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2000" spc="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dirty="0" sz="2000" spc="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distance</a:t>
                      </a:r>
                      <a:r>
                        <a:rPr dirty="0" sz="2000" spc="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learning,</a:t>
                      </a:r>
                      <a:r>
                        <a:rPr dirty="0" sz="2000" spc="5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remote</a:t>
                      </a:r>
                      <a:r>
                        <a:rPr dirty="0" sz="2000" spc="1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work,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2000" spc="3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telehealth</a:t>
                      </a:r>
                      <a:r>
                        <a:rPr dirty="0" sz="2000" spc="1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2000" spc="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</a:t>
                      </a:r>
                      <a:r>
                        <a:rPr dirty="0" sz="2000" spc="3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citizens.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24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46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17983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NTIA</a:t>
                      </a:r>
                      <a:r>
                        <a:rPr dirty="0" sz="2000" spc="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started</a:t>
                      </a:r>
                      <a:r>
                        <a:rPr dirty="0" sz="2000" spc="-4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accepting</a:t>
                      </a:r>
                      <a:r>
                        <a:rPr dirty="0" sz="2000" spc="9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applications</a:t>
                      </a:r>
                      <a:r>
                        <a:rPr dirty="0" sz="2000" spc="8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2000" spc="6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2000" spc="5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Tribal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Broadband</a:t>
                      </a:r>
                      <a:r>
                        <a:rPr dirty="0" sz="2000" spc="10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Connectivity</a:t>
                      </a:r>
                      <a:r>
                        <a:rPr dirty="0" sz="2000" spc="9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Grants</a:t>
                      </a:r>
                      <a:r>
                        <a:rPr dirty="0" sz="2000" spc="13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8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2000" spc="28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July</a:t>
                      </a:r>
                      <a:r>
                        <a:rPr dirty="0" sz="2000" spc="-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27,</a:t>
                      </a:r>
                      <a:r>
                        <a:rPr dirty="0" sz="2000" spc="-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2023.</a:t>
                      </a:r>
                      <a:r>
                        <a:rPr dirty="0" sz="2000" spc="-8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applications</a:t>
                      </a:r>
                      <a:r>
                        <a:rPr dirty="0" sz="2000" spc="-4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must</a:t>
                      </a:r>
                      <a:r>
                        <a:rPr dirty="0" sz="2000" spc="-5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2000" spc="-6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dirty="0" sz="2000" spc="-3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(or</a:t>
                      </a:r>
                      <a:r>
                        <a:rPr dirty="0" sz="2000" spc="-6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postmarked)</a:t>
                      </a:r>
                      <a:r>
                        <a:rPr dirty="0" sz="2000" spc="-4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2000" spc="-1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dirty="0" sz="2000" spc="-7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23,</a:t>
                      </a:r>
                      <a:r>
                        <a:rPr dirty="0" sz="2000" spc="-85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solidFill>
                            <a:srgbClr val="092357"/>
                          </a:solidFill>
                          <a:latin typeface="Calibri"/>
                          <a:cs typeface="Calibri"/>
                        </a:rPr>
                        <a:t>2024.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46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1388618"/>
            <a:ext cx="10060305" cy="3797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6705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Section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905(a)(8)</a:t>
            </a:r>
            <a:r>
              <a:rPr dirty="0" sz="20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Consolidated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Appropriations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Act,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2021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(Act),</a:t>
            </a:r>
            <a:r>
              <a:rPr dirty="0" sz="2000" spc="10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stipulates</a:t>
            </a:r>
            <a:r>
              <a:rPr dirty="0" sz="2000" spc="1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following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entities:</a:t>
            </a:r>
            <a:endParaRPr sz="2000">
              <a:latin typeface="Calibri"/>
              <a:cs typeface="Calibri"/>
            </a:endParaRPr>
          </a:p>
          <a:p>
            <a:pPr marL="614045" indent="-13208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1404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Governments;</a:t>
            </a:r>
            <a:endParaRPr sz="2000">
              <a:latin typeface="Calibri"/>
              <a:cs typeface="Calibri"/>
            </a:endParaRPr>
          </a:p>
          <a:p>
            <a:pPr marL="614045" indent="-13208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1404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Colleges</a:t>
            </a:r>
            <a:r>
              <a:rPr dirty="0" sz="2000" spc="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Universities;</a:t>
            </a:r>
            <a:endParaRPr sz="2000">
              <a:latin typeface="Calibri"/>
              <a:cs typeface="Calibri"/>
            </a:endParaRPr>
          </a:p>
          <a:p>
            <a:pPr marL="614680" marR="398780" indent="-13271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61468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 Department of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Hawaiian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Homelands</a:t>
            </a:r>
            <a:r>
              <a:rPr dirty="0" sz="20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behalf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 Native</a:t>
            </a:r>
            <a:r>
              <a:rPr dirty="0" sz="20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Hawaiian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Community,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including</a:t>
            </a:r>
            <a:r>
              <a:rPr dirty="0" sz="2000" spc="10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Native</a:t>
            </a:r>
            <a:r>
              <a:rPr dirty="0" sz="2000" spc="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Hawaiian</a:t>
            </a:r>
            <a:r>
              <a:rPr dirty="0" sz="2000" spc="1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education</a:t>
            </a:r>
            <a:r>
              <a:rPr dirty="0" sz="2000" spc="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programs;</a:t>
            </a:r>
            <a:endParaRPr sz="2000">
              <a:latin typeface="Calibri"/>
              <a:cs typeface="Calibri"/>
            </a:endParaRPr>
          </a:p>
          <a:p>
            <a:pPr marL="614045" indent="-13208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1404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organizations;</a:t>
            </a:r>
            <a:r>
              <a:rPr dirty="0" sz="2000" spc="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614045" indent="-1320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61404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Native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corporations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as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defined</a:t>
            </a:r>
            <a:r>
              <a:rPr dirty="0" sz="20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Section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3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Alaska</a:t>
            </a:r>
            <a:r>
              <a:rPr dirty="0" sz="20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Native</a:t>
            </a:r>
            <a:r>
              <a:rPr dirty="0" sz="20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Claims</a:t>
            </a:r>
            <a:r>
              <a:rPr dirty="0" sz="20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Settlement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Act.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50">
              <a:latin typeface="Calibri"/>
              <a:cs typeface="Calibri"/>
            </a:endParaRPr>
          </a:p>
          <a:p>
            <a:pPr marL="24765" marR="142875">
              <a:lnSpc>
                <a:spcPct val="100000"/>
              </a:lnSpc>
            </a:pP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Entities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that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previously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received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Tribal 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Connectivity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Program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funding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may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apply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additional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funding.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38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5"/>
              <a:t>Tribal</a:t>
            </a:r>
            <a:r>
              <a:rPr dirty="0" spc="60"/>
              <a:t> </a:t>
            </a:r>
            <a:r>
              <a:rPr dirty="0" spc="90"/>
              <a:t>Grant</a:t>
            </a:r>
            <a:r>
              <a:rPr dirty="0" spc="70"/>
              <a:t> </a:t>
            </a:r>
            <a:r>
              <a:rPr dirty="0" spc="195"/>
              <a:t>Program</a:t>
            </a:r>
            <a:r>
              <a:rPr dirty="0" spc="215"/>
              <a:t> </a:t>
            </a:r>
            <a:r>
              <a:rPr dirty="0" spc="60"/>
              <a:t>|Eligible</a:t>
            </a:r>
            <a:r>
              <a:rPr dirty="0" spc="15"/>
              <a:t> </a:t>
            </a:r>
            <a:r>
              <a:rPr dirty="0" spc="135"/>
              <a:t>Entities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1024673"/>
            <a:ext cx="10324465" cy="433641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Section 905(a)(13)</a:t>
            </a:r>
            <a:r>
              <a:rPr dirty="0" sz="1800" spc="11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20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2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092357"/>
                </a:solidFill>
                <a:latin typeface="Calibri"/>
                <a:cs typeface="Calibri"/>
              </a:rPr>
              <a:t>Act</a:t>
            </a:r>
            <a:r>
              <a:rPr dirty="0" sz="1800" spc="1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defines</a:t>
            </a:r>
            <a:r>
              <a:rPr dirty="0" sz="18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Land</a:t>
            </a:r>
            <a:r>
              <a:rPr dirty="0" sz="1800" spc="9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that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can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be</a:t>
            </a:r>
            <a:r>
              <a:rPr dirty="0" sz="18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served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as:</a:t>
            </a:r>
            <a:endParaRPr sz="1800">
              <a:latin typeface="Calibri"/>
              <a:cs typeface="Calibri"/>
            </a:endParaRPr>
          </a:p>
          <a:p>
            <a:pPr marL="156845" marR="486409" indent="-132715">
              <a:lnSpc>
                <a:spcPct val="78600"/>
              </a:lnSpc>
              <a:spcBef>
                <a:spcPts val="655"/>
              </a:spcBef>
              <a:buFont typeface="Arial"/>
              <a:buChar char="•"/>
              <a:tabLst>
                <a:tab pos="156845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any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land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located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within</a:t>
            </a:r>
            <a:r>
              <a:rPr dirty="0" sz="18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boundaries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(i)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reservation,</a:t>
            </a:r>
            <a:r>
              <a:rPr dirty="0" sz="18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pueblo,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rancheria;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(ii)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former reservation</a:t>
            </a:r>
            <a:r>
              <a:rPr dirty="0" sz="18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within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Oklahoma;</a:t>
            </a:r>
            <a:endParaRPr sz="1800">
              <a:latin typeface="Calibri"/>
              <a:cs typeface="Calibri"/>
            </a:endParaRPr>
          </a:p>
          <a:p>
            <a:pPr marL="156845" marR="106045" indent="-13271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156845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any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land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located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within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boundaries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reservation,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pueblo,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rancheria,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title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which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is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held—</a:t>
            </a:r>
            <a:endParaRPr sz="1800">
              <a:latin typeface="Calibri"/>
              <a:cs typeface="Calibri"/>
            </a:endParaRPr>
          </a:p>
          <a:p>
            <a:pPr lvl="1" marL="421640" indent="-13271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42164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(i)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 trust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United</a:t>
            </a:r>
            <a:r>
              <a:rPr dirty="0" sz="18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States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benefit</a:t>
            </a:r>
            <a:r>
              <a:rPr dirty="0" sz="18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Tribe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individual</a:t>
            </a:r>
            <a:r>
              <a:rPr dirty="0" sz="18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Indian;</a:t>
            </a:r>
            <a:endParaRPr sz="1800">
              <a:latin typeface="Calibri"/>
              <a:cs typeface="Calibri"/>
            </a:endParaRPr>
          </a:p>
          <a:p>
            <a:pPr lvl="1" marL="421005" marR="281940" indent="-132715">
              <a:lnSpc>
                <a:spcPct val="78600"/>
              </a:lnSpc>
              <a:spcBef>
                <a:spcPts val="655"/>
              </a:spcBef>
              <a:buFont typeface="Arial"/>
              <a:buChar char="•"/>
              <a:tabLst>
                <a:tab pos="422275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(ii)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Tribe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individual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Indian,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subject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restriction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against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alienation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18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laws</a:t>
            </a:r>
            <a:r>
              <a:rPr dirty="0" sz="1800" spc="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the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	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United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 States;</a:t>
            </a:r>
            <a:r>
              <a:rPr dirty="0" sz="18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lvl="1" marL="421640" indent="-13271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42164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(iii)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1800" spc="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dependent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community;</a:t>
            </a:r>
            <a:endParaRPr sz="1800">
              <a:latin typeface="Calibri"/>
              <a:cs typeface="Calibri"/>
            </a:endParaRPr>
          </a:p>
          <a:p>
            <a:pPr algn="just" marL="157480" marR="50165" indent="-132715">
              <a:lnSpc>
                <a:spcPts val="1800"/>
              </a:lnSpc>
              <a:spcBef>
                <a:spcPts val="425"/>
              </a:spcBef>
              <a:buFont typeface="Arial"/>
              <a:buChar char="•"/>
              <a:tabLst>
                <a:tab pos="15748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any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land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located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within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region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established</a:t>
            </a:r>
            <a:r>
              <a:rPr dirty="0" sz="18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pursuant</a:t>
            </a:r>
            <a:r>
              <a:rPr dirty="0" sz="1800" spc="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section</a:t>
            </a:r>
            <a:r>
              <a:rPr dirty="0" sz="18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7(a)</a:t>
            </a:r>
            <a:r>
              <a:rPr dirty="0" sz="1800" spc="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Alaska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Native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Claims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Settlement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Act</a:t>
            </a:r>
            <a:r>
              <a:rPr dirty="0" sz="18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(43</a:t>
            </a:r>
            <a:r>
              <a:rPr dirty="0" sz="1800" spc="-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U.S.C.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1606(a));</a:t>
            </a:r>
            <a:endParaRPr sz="1800">
              <a:latin typeface="Calibri"/>
              <a:cs typeface="Calibri"/>
            </a:endParaRPr>
          </a:p>
          <a:p>
            <a:pPr algn="just" marL="157480" marR="83185" indent="-132715">
              <a:lnSpc>
                <a:spcPct val="78600"/>
              </a:lnSpc>
              <a:spcBef>
                <a:spcPts val="630"/>
              </a:spcBef>
              <a:buFont typeface="Arial"/>
              <a:buChar char="•"/>
              <a:tabLst>
                <a:tab pos="15748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Hawaiian</a:t>
            </a:r>
            <a:r>
              <a:rPr dirty="0" sz="1800" spc="3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Home</a:t>
            </a:r>
            <a:r>
              <a:rPr dirty="0" sz="1800" spc="3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Lands,</a:t>
            </a:r>
            <a:r>
              <a:rPr dirty="0" sz="1800" spc="3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as</a:t>
            </a:r>
            <a:r>
              <a:rPr dirty="0" sz="1800" spc="3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defined</a:t>
            </a:r>
            <a:r>
              <a:rPr dirty="0" sz="1800" spc="3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</a:t>
            </a:r>
            <a:r>
              <a:rPr dirty="0" sz="1800" spc="3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section</a:t>
            </a:r>
            <a:r>
              <a:rPr dirty="0" sz="1800" spc="3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801</a:t>
            </a:r>
            <a:r>
              <a:rPr dirty="0" sz="1800" spc="3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3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3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Native</a:t>
            </a:r>
            <a:r>
              <a:rPr dirty="0" sz="1800" spc="3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American</a:t>
            </a:r>
            <a:r>
              <a:rPr dirty="0" sz="1800" spc="3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Housing</a:t>
            </a:r>
            <a:r>
              <a:rPr dirty="0" sz="1800" spc="3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Assistance</a:t>
            </a:r>
            <a:r>
              <a:rPr dirty="0" sz="1800" spc="3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800" spc="3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Self-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Determination</a:t>
            </a:r>
            <a:r>
              <a:rPr dirty="0" sz="18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Act</a:t>
            </a:r>
            <a:r>
              <a:rPr dirty="0" sz="1800" spc="-9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-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1996</a:t>
            </a:r>
            <a:r>
              <a:rPr dirty="0" sz="18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(25</a:t>
            </a:r>
            <a:r>
              <a:rPr dirty="0" sz="18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U.S.C.</a:t>
            </a:r>
            <a:r>
              <a:rPr dirty="0" sz="1800" spc="-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4221);</a:t>
            </a:r>
            <a:r>
              <a:rPr dirty="0" sz="18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algn="just" marL="156210" marR="5080" indent="-132080">
              <a:lnSpc>
                <a:spcPct val="78800"/>
              </a:lnSpc>
              <a:spcBef>
                <a:spcPts val="595"/>
              </a:spcBef>
              <a:buFont typeface="Arial"/>
              <a:buChar char="•"/>
              <a:tabLst>
                <a:tab pos="157480" algn="l"/>
              </a:tabLst>
            </a:pP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those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areas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communities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designated</a:t>
            </a:r>
            <a:r>
              <a:rPr dirty="0" sz="1800" spc="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Assistant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Secretary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Affairs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Department</a:t>
            </a:r>
            <a:r>
              <a:rPr dirty="0" sz="18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the </a:t>
            </a:r>
            <a:r>
              <a:rPr dirty="0" sz="1800" spc="-25">
                <a:solidFill>
                  <a:srgbClr val="092357"/>
                </a:solidFill>
                <a:latin typeface="Calibri"/>
                <a:cs typeface="Calibri"/>
              </a:rPr>
              <a:t>	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Interior</a:t>
            </a:r>
            <a:r>
              <a:rPr dirty="0" sz="1800" spc="1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that</a:t>
            </a:r>
            <a:r>
              <a:rPr dirty="0" sz="1800" spc="1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1800" spc="1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near,</a:t>
            </a:r>
            <a:r>
              <a:rPr dirty="0" sz="1800" spc="1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adjacent,</a:t>
            </a:r>
            <a:r>
              <a:rPr dirty="0" sz="1800" spc="1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1800" spc="1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contiguous</a:t>
            </a:r>
            <a:r>
              <a:rPr dirty="0" sz="1800" spc="1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800" spc="1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reservations</a:t>
            </a:r>
            <a:r>
              <a:rPr dirty="0" sz="1800" spc="1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where</a:t>
            </a:r>
            <a:r>
              <a:rPr dirty="0" sz="1800" spc="1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financial</a:t>
            </a:r>
            <a:r>
              <a:rPr dirty="0" sz="1800" spc="1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assistance</a:t>
            </a:r>
            <a:r>
              <a:rPr dirty="0" sz="1800" spc="1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1800" spc="1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social</a:t>
            </a:r>
            <a:r>
              <a:rPr dirty="0" sz="1800" spc="1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service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	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programs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18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provided</a:t>
            </a:r>
            <a:r>
              <a:rPr dirty="0" sz="18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18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Indians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because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18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their</a:t>
            </a:r>
            <a:r>
              <a:rPr dirty="0" sz="18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status</a:t>
            </a:r>
            <a:r>
              <a:rPr dirty="0" sz="18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92357"/>
                </a:solidFill>
                <a:latin typeface="Calibri"/>
                <a:cs typeface="Calibri"/>
              </a:rPr>
              <a:t>as</a:t>
            </a:r>
            <a:r>
              <a:rPr dirty="0" sz="18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92357"/>
                </a:solidFill>
                <a:latin typeface="Calibri"/>
                <a:cs typeface="Calibri"/>
              </a:rPr>
              <a:t>Indians.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38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5"/>
              <a:t>Tribal</a:t>
            </a:r>
            <a:r>
              <a:rPr dirty="0" spc="60"/>
              <a:t> </a:t>
            </a:r>
            <a:r>
              <a:rPr dirty="0" spc="90"/>
              <a:t>Grant</a:t>
            </a:r>
            <a:r>
              <a:rPr dirty="0" spc="70"/>
              <a:t> </a:t>
            </a:r>
            <a:r>
              <a:rPr dirty="0" spc="195"/>
              <a:t>Program</a:t>
            </a:r>
            <a:r>
              <a:rPr dirty="0" spc="215"/>
              <a:t> </a:t>
            </a:r>
            <a:r>
              <a:rPr dirty="0" spc="60"/>
              <a:t>|Eligible</a:t>
            </a:r>
            <a:r>
              <a:rPr dirty="0" spc="15"/>
              <a:t> </a:t>
            </a:r>
            <a:r>
              <a:rPr dirty="0" spc="95"/>
              <a:t>Lands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1388618"/>
            <a:ext cx="10314305" cy="2921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1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meet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equitable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distribution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requirement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Act,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NTIA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will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allocate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up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$500,000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each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Federally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Recognized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Tribes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delineated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Department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Interior’s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Bureau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Indian Affairs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(including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those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listed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parenthetically).</a:t>
            </a:r>
            <a:r>
              <a:rPr dirty="0" sz="2000" spc="30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These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Tribes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may</a:t>
            </a:r>
            <a:r>
              <a:rPr dirty="0" sz="2000" spc="-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receive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awards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if:</a:t>
            </a:r>
            <a:endParaRPr sz="2000">
              <a:latin typeface="Calibri"/>
              <a:cs typeface="Calibri"/>
            </a:endParaRPr>
          </a:p>
          <a:p>
            <a:pPr marL="698500" marR="894080" indent="-22860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application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passes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Initial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Administrative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Eligibility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Review,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Merit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Review,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and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Programmatic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Review,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698500" marR="106680" indent="-22860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applicant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relevant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government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received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funding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previously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TBCP,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698500" marR="397510" indent="-2286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consortium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applicant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represents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governments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which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have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received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funding previously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TBCP.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7351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70"/>
              <a:t>Tribal</a:t>
            </a:r>
            <a:r>
              <a:rPr dirty="0" sz="2000" spc="135"/>
              <a:t> </a:t>
            </a:r>
            <a:r>
              <a:rPr dirty="0" sz="2000" spc="80"/>
              <a:t>Grant</a:t>
            </a:r>
            <a:r>
              <a:rPr dirty="0" sz="2000" spc="100"/>
              <a:t> </a:t>
            </a:r>
            <a:r>
              <a:rPr dirty="0" sz="2000" spc="185"/>
              <a:t>Program</a:t>
            </a:r>
            <a:r>
              <a:rPr dirty="0" sz="2000" spc="265"/>
              <a:t> </a:t>
            </a:r>
            <a:r>
              <a:rPr dirty="0" sz="2000"/>
              <a:t>|Eligible</a:t>
            </a:r>
            <a:r>
              <a:rPr dirty="0" sz="2000" spc="90"/>
              <a:t> </a:t>
            </a:r>
            <a:r>
              <a:rPr dirty="0" sz="2000" spc="120"/>
              <a:t>Entities</a:t>
            </a:r>
            <a:r>
              <a:rPr dirty="0" sz="2000" spc="385"/>
              <a:t> </a:t>
            </a:r>
            <a:r>
              <a:rPr dirty="0" sz="2000"/>
              <a:t>–</a:t>
            </a:r>
            <a:r>
              <a:rPr dirty="0" sz="2000" spc="365"/>
              <a:t> </a:t>
            </a:r>
            <a:r>
              <a:rPr dirty="0" sz="2000" spc="120"/>
              <a:t>Equitable</a:t>
            </a:r>
            <a:r>
              <a:rPr dirty="0" sz="2000" spc="395"/>
              <a:t> </a:t>
            </a:r>
            <a:r>
              <a:rPr dirty="0" sz="2000" spc="130"/>
              <a:t>Distribution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29130" y="1299159"/>
            <a:ext cx="10311765" cy="226123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44780" indent="-13208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14478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entities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cannot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part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more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than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application</a:t>
            </a:r>
            <a:endParaRPr sz="2000">
              <a:latin typeface="Calibri"/>
              <a:cs typeface="Calibri"/>
            </a:endParaRPr>
          </a:p>
          <a:p>
            <a:pPr marL="144780" indent="-13208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14478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18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months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award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grantee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commit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endParaRPr sz="2000">
              <a:latin typeface="Calibri"/>
              <a:cs typeface="Calibri"/>
            </a:endParaRPr>
          </a:p>
          <a:p>
            <a:pPr marL="144780" indent="-1320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44780" algn="l"/>
              </a:tabLst>
            </a:pP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Up</a:t>
            </a:r>
            <a:r>
              <a:rPr dirty="0" sz="2000" spc="2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2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135">
                <a:solidFill>
                  <a:srgbClr val="092357"/>
                </a:solidFill>
                <a:latin typeface="Calibri"/>
                <a:cs typeface="Calibri"/>
              </a:rPr>
              <a:t>4-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year</a:t>
            </a:r>
            <a:r>
              <a:rPr dirty="0" sz="2000" spc="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period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performance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all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awards,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unless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extension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is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granted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(see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next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slide)</a:t>
            </a:r>
            <a:endParaRPr sz="2000">
              <a:latin typeface="Calibri"/>
              <a:cs typeface="Calibri"/>
            </a:endParaRPr>
          </a:p>
          <a:p>
            <a:pPr marL="144780" indent="-1320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4478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May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only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up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2%</a:t>
            </a:r>
            <a:r>
              <a:rPr dirty="0" sz="2000" spc="10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received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entity’s</a:t>
            </a:r>
            <a:r>
              <a:rPr dirty="0" sz="20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administrative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expenses</a:t>
            </a:r>
            <a:endParaRPr sz="2000">
              <a:latin typeface="Calibri"/>
              <a:cs typeface="Calibri"/>
            </a:endParaRPr>
          </a:p>
          <a:p>
            <a:pPr marL="144780" marR="496570" indent="-13271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4478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Deployment,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may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only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up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2.5%</a:t>
            </a:r>
            <a:r>
              <a:rPr dirty="0" sz="2000" spc="-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total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costs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Planning,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Feasibility,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Sustainability Studies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related</a:t>
            </a:r>
            <a:r>
              <a:rPr dirty="0" sz="2000" spc="1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1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1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4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15"/>
              <a:t> </a:t>
            </a:r>
            <a:r>
              <a:rPr dirty="0" spc="140"/>
              <a:t>Requirements</a:t>
            </a:r>
            <a:r>
              <a:rPr dirty="0" spc="105"/>
              <a:t> </a:t>
            </a:r>
            <a:r>
              <a:rPr dirty="0" spc="65"/>
              <a:t>of</a:t>
            </a:r>
            <a:r>
              <a:rPr dirty="0" spc="135"/>
              <a:t> </a:t>
            </a:r>
            <a:r>
              <a:rPr dirty="0" spc="170"/>
              <a:t>TBCP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746" y="1388618"/>
            <a:ext cx="10222230" cy="434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Act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provides</a:t>
            </a:r>
            <a:r>
              <a:rPr dirty="0" sz="2000" spc="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2000" spc="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92357"/>
                </a:solidFill>
                <a:latin typeface="Calibri"/>
                <a:cs typeface="Calibri"/>
              </a:rPr>
              <a:t>four-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year</a:t>
            </a:r>
            <a:r>
              <a:rPr dirty="0" sz="2000" spc="9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award</a:t>
            </a:r>
            <a:r>
              <a:rPr dirty="0" sz="2000" spc="13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period</a:t>
            </a:r>
            <a:r>
              <a:rPr dirty="0" sz="2000" spc="14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from</a:t>
            </a:r>
            <a:r>
              <a:rPr dirty="0" sz="2000" spc="15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11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receipt</a:t>
            </a:r>
            <a:r>
              <a:rPr dirty="0" sz="2000" spc="11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60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155" b="1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3335" marR="5080" indent="-635">
              <a:lnSpc>
                <a:spcPct val="100000"/>
              </a:lnSpc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Extensions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20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Projects: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Assistant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Secretary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may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extend the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period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required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for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10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expenditure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Tribal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2000" spc="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Connectivity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Program</a:t>
            </a:r>
            <a:r>
              <a:rPr dirty="0" sz="2000" spc="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entity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that</a:t>
            </a: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proposes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 the</a:t>
            </a:r>
            <a:r>
              <a:rPr dirty="0" sz="2000" spc="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construction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 broadband</a:t>
            </a:r>
            <a:r>
              <a:rPr dirty="0" sz="2000" spc="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2000" spc="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if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eligible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entity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certifies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that:</a:t>
            </a:r>
            <a:endParaRPr sz="2000">
              <a:latin typeface="Calibri"/>
              <a:cs typeface="Calibri"/>
            </a:endParaRPr>
          </a:p>
          <a:p>
            <a:pPr marL="1010285" indent="-325755">
              <a:lnSpc>
                <a:spcPct val="100000"/>
              </a:lnSpc>
              <a:spcBef>
                <a:spcPts val="600"/>
              </a:spcBef>
              <a:buAutoNum type="romanUcParenBoth"/>
              <a:tabLst>
                <a:tab pos="101028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entity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has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plan for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grant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funds;</a:t>
            </a:r>
            <a:endParaRPr sz="2000">
              <a:latin typeface="Calibri"/>
              <a:cs typeface="Calibri"/>
            </a:endParaRPr>
          </a:p>
          <a:p>
            <a:pPr marL="1019175" indent="-334645">
              <a:lnSpc>
                <a:spcPct val="100000"/>
              </a:lnSpc>
              <a:spcBef>
                <a:spcPts val="600"/>
              </a:spcBef>
              <a:buAutoNum type="romanUcParenBoth"/>
              <a:tabLst>
                <a:tab pos="101917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construction</a:t>
            </a:r>
            <a:r>
              <a:rPr dirty="0" sz="2000" spc="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is</a:t>
            </a:r>
            <a:r>
              <a:rPr dirty="0" sz="2000" spc="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underway;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1085850" marR="976630" indent="-401320">
              <a:lnSpc>
                <a:spcPct val="100000"/>
              </a:lnSpc>
              <a:spcBef>
                <a:spcPts val="600"/>
              </a:spcBef>
              <a:buAutoNum type="romanUcParenBoth"/>
              <a:tabLst>
                <a:tab pos="1089025" algn="l"/>
                <a:tab pos="147637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extenuating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circumstances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 require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extension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time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1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allow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to 	be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	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completed.</a:t>
            </a:r>
            <a:endParaRPr sz="2000">
              <a:latin typeface="Calibri"/>
              <a:cs typeface="Calibri"/>
            </a:endParaRPr>
          </a:p>
          <a:p>
            <a:pPr algn="just" marL="12700" marR="240029">
              <a:lnSpc>
                <a:spcPct val="100000"/>
              </a:lnSpc>
              <a:spcBef>
                <a:spcPts val="1005"/>
              </a:spcBef>
            </a:pPr>
            <a:r>
              <a:rPr dirty="0" sz="2000" spc="50">
                <a:solidFill>
                  <a:srgbClr val="092357"/>
                </a:solidFill>
                <a:latin typeface="Calibri"/>
                <a:cs typeface="Calibri"/>
              </a:rPr>
              <a:t>Extensions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1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Broadband</a:t>
            </a:r>
            <a:r>
              <a:rPr dirty="0" sz="2000" spc="1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11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1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Adoption</a:t>
            </a:r>
            <a:r>
              <a:rPr dirty="0" sz="2000" spc="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Projects:</a:t>
            </a:r>
            <a:r>
              <a:rPr dirty="0" sz="20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Assistant</a:t>
            </a:r>
            <a:r>
              <a:rPr dirty="0" sz="20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Secretary</a:t>
            </a:r>
            <a:r>
              <a:rPr dirty="0" sz="20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may,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2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good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cause</a:t>
            </a:r>
            <a:r>
              <a:rPr dirty="0" sz="20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shown,</a:t>
            </a:r>
            <a:r>
              <a:rPr dirty="0" sz="20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extend</a:t>
            </a:r>
            <a:r>
              <a:rPr dirty="0" sz="2000" spc="2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period</a:t>
            </a:r>
            <a:r>
              <a:rPr dirty="0" sz="20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performance</a:t>
            </a:r>
            <a:r>
              <a:rPr dirty="0" sz="2000" spc="28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2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20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adoption</a:t>
            </a:r>
            <a:r>
              <a:rPr dirty="0" sz="20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r>
              <a:rPr dirty="0" sz="20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based</a:t>
            </a:r>
            <a:r>
              <a:rPr dirty="0" sz="20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</a:t>
            </a:r>
            <a:r>
              <a:rPr dirty="0" sz="2000" spc="2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a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detailed</a:t>
            </a:r>
            <a:r>
              <a:rPr dirty="0" sz="2000" spc="2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showing</a:t>
            </a:r>
            <a:r>
              <a:rPr dirty="0" sz="2000" spc="2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r>
              <a:rPr dirty="0" sz="2000" spc="2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entity</a:t>
            </a:r>
            <a:r>
              <a:rPr dirty="0" sz="2000" spc="254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of</a:t>
            </a:r>
            <a:r>
              <a:rPr dirty="0" sz="2000" spc="2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2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need</a:t>
            </a:r>
            <a:r>
              <a:rPr dirty="0" sz="2000" spc="2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229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</a:t>
            </a:r>
            <a:r>
              <a:rPr dirty="0" sz="2000" spc="2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extension.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Timeline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25"/>
              <a:t> </a:t>
            </a:r>
            <a:r>
              <a:rPr dirty="0"/>
              <a:t>TBCP</a:t>
            </a:r>
            <a:r>
              <a:rPr dirty="0" spc="-20"/>
              <a:t> </a:t>
            </a:r>
            <a:r>
              <a:rPr dirty="0"/>
              <a:t>grant</a:t>
            </a:r>
            <a:r>
              <a:rPr dirty="0" spc="-25"/>
              <a:t> </a:t>
            </a:r>
            <a:r>
              <a:rPr dirty="0" spc="-10"/>
              <a:t>projects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622" y="6335484"/>
            <a:ext cx="162496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5"/>
              </a:lnSpc>
            </a:pP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DRAFT</a:t>
            </a:r>
            <a:r>
              <a:rPr dirty="0" sz="10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C00000"/>
                </a:solidFill>
                <a:latin typeface="Arial"/>
                <a:cs typeface="Arial"/>
              </a:rPr>
              <a:t>| </a:t>
            </a:r>
            <a:r>
              <a:rPr dirty="0" sz="1000" spc="-10" b="1">
                <a:solidFill>
                  <a:srgbClr val="C00000"/>
                </a:solidFill>
                <a:latin typeface="Arial"/>
                <a:cs typeface="Arial"/>
              </a:rPr>
              <a:t>PRE-DECISIONAL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01933" y="6178295"/>
            <a:ext cx="457199" cy="45719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70997" y="6178296"/>
            <a:ext cx="457199" cy="45719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3283" y="351281"/>
            <a:ext cx="1085849" cy="438149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838580" y="91859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25400">
            <a:solidFill>
              <a:srgbClr val="F1F3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108066" y="6327266"/>
            <a:ext cx="1819910" cy="207010"/>
          </a:xfrm>
          <a:custGeom>
            <a:avLst/>
            <a:gdLst/>
            <a:ahLst/>
            <a:cxnLst/>
            <a:rect l="l" t="t" r="r" b="b"/>
            <a:pathLst>
              <a:path w="1819909" h="207009">
                <a:moveTo>
                  <a:pt x="1819656" y="0"/>
                </a:moveTo>
                <a:lnTo>
                  <a:pt x="0" y="0"/>
                </a:lnTo>
                <a:lnTo>
                  <a:pt x="0" y="206502"/>
                </a:lnTo>
                <a:lnTo>
                  <a:pt x="1819656" y="206502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6938" y="1240835"/>
            <a:ext cx="10076815" cy="4254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50875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addition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technical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amendments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made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under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Bipartisan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Law,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following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represent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major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changes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NOFO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2:</a:t>
            </a: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</a:t>
            </a:r>
            <a:r>
              <a:rPr dirty="0" sz="2000" spc="-9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Types</a:t>
            </a:r>
            <a:endParaRPr sz="20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Standalone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Planning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</a:t>
            </a:r>
            <a:r>
              <a:rPr dirty="0" sz="2000" spc="-8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longer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eligible</a:t>
            </a:r>
            <a:endParaRPr sz="20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Standalone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Use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Adoption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are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limited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2000" spc="-7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more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than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$100</a:t>
            </a:r>
            <a:r>
              <a:rPr dirty="0" sz="2000" spc="-7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million.</a:t>
            </a: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Eligibility,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Prioritization,</a:t>
            </a:r>
            <a:r>
              <a:rPr dirty="0" sz="2000" spc="-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Evaluation</a:t>
            </a:r>
            <a:endParaRPr sz="2000">
              <a:latin typeface="Calibri"/>
              <a:cs typeface="Calibri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Applicants</a:t>
            </a:r>
            <a:r>
              <a:rPr dirty="0" sz="2000" spc="-2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can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only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be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listed</a:t>
            </a:r>
            <a:r>
              <a:rPr dirty="0" sz="2000" spc="-2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in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served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through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single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application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reduce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duplication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and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confusion</a:t>
            </a:r>
            <a:endParaRPr sz="2000">
              <a:latin typeface="Calibri"/>
              <a:cs typeface="Calibri"/>
            </a:endParaRPr>
          </a:p>
          <a:p>
            <a:pPr lvl="1" marL="698500" marR="5715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TBCP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2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will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prioritize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funding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for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Infrastructure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Deployment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projects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submitted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Planning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or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Equitable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Distribution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recipients,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followed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applicants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funded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by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TBCP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 lvl="1" marL="698500" marR="54610" indent="-2286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Equitable</a:t>
            </a:r>
            <a:r>
              <a:rPr dirty="0" sz="2000" spc="-4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Distribution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is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only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available</a:t>
            </a:r>
            <a:r>
              <a:rPr dirty="0" sz="2000" spc="-3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to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those</a:t>
            </a:r>
            <a:r>
              <a:rPr dirty="0" sz="2000" spc="-4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tribes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who</a:t>
            </a:r>
            <a:r>
              <a:rPr dirty="0" sz="2000" spc="-6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did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not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receive</a:t>
            </a:r>
            <a:r>
              <a:rPr dirty="0" sz="2000" spc="-3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any</a:t>
            </a:r>
            <a:r>
              <a:rPr dirty="0" sz="2000" spc="-6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funds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092357"/>
                </a:solidFill>
                <a:latin typeface="Calibri"/>
                <a:cs typeface="Calibri"/>
              </a:rPr>
              <a:t>under </a:t>
            </a:r>
            <a:r>
              <a:rPr dirty="0" sz="2000">
                <a:solidFill>
                  <a:srgbClr val="092357"/>
                </a:solidFill>
                <a:latin typeface="Calibri"/>
                <a:cs typeface="Calibri"/>
              </a:rPr>
              <a:t>TBCP</a:t>
            </a:r>
            <a:r>
              <a:rPr dirty="0" sz="2000" spc="-55">
                <a:solidFill>
                  <a:srgbClr val="092357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092357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Internet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25"/>
              <a:t> 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20"/>
              <a:t> </a:t>
            </a:r>
            <a:r>
              <a:rPr dirty="0"/>
              <a:t>Changes</a:t>
            </a:r>
            <a:r>
              <a:rPr dirty="0" spc="-25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NOFO</a:t>
            </a:r>
            <a:r>
              <a:rPr dirty="0" spc="-10"/>
              <a:t> </a:t>
            </a:r>
            <a:r>
              <a:rPr dirty="0" spc="-5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B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Drake, Emily</dc:creator>
  <dc:title>PowerPoint Presentation</dc:title>
  <dcterms:created xsi:type="dcterms:W3CDTF">2023-12-13T13:09:40Z</dcterms:created>
  <dcterms:modified xsi:type="dcterms:W3CDTF">2023-12-13T13:09:40Z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0x010100762B46524A44234B956B2194366F3288</vt:lpwstr>
  </property>
  <property fmtid="{D5CDD505-2E9C-101B-9397-08002B2CF9AE}" pid="3" name="Created">
    <vt:filetime>2023-12-12T00:00:00Z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2023-12-13T00:00:00Z</vt:filetime>
  </property>
  <property fmtid="{D5CDD505-2E9C-101B-9397-08002B2CF9AE}" pid="6" name="MSIP_Label_ea60d57e-af5b-4752-ac57-3e4f28ca11dc_ActionId">
    <vt:lpwstr>e31a7790-6d41-4777-b8f6-14b02fb4227a</vt:lpwstr>
  </property>
  <property fmtid="{D5CDD505-2E9C-101B-9397-08002B2CF9AE}" pid="7" name="MSIP_Label_ea60d57e-af5b-4752-ac57-3e4f28ca11dc_ContentBits">
    <vt:lpwstr>0</vt:lpwstr>
  </property>
  <property fmtid="{D5CDD505-2E9C-101B-9397-08002B2CF9AE}" pid="8" name="MSIP_Label_ea60d57e-af5b-4752-ac57-3e4f28ca11dc_Enabled">
    <vt:lpwstr>true</vt:lpwstr>
  </property>
  <property fmtid="{D5CDD505-2E9C-101B-9397-08002B2CF9AE}" pid="9" name="MSIP_Label_ea60d57e-af5b-4752-ac57-3e4f28ca11dc_Method">
    <vt:lpwstr>Standard</vt:lpwstr>
  </property>
  <property fmtid="{D5CDD505-2E9C-101B-9397-08002B2CF9AE}" pid="10" name="MSIP_Label_ea60d57e-af5b-4752-ac57-3e4f28ca11dc_Name">
    <vt:lpwstr>ea60d57e-af5b-4752-ac57-3e4f28ca11dc</vt:lpwstr>
  </property>
  <property fmtid="{D5CDD505-2E9C-101B-9397-08002B2CF9AE}" pid="11" name="MSIP_Label_ea60d57e-af5b-4752-ac57-3e4f28ca11dc_SetDate">
    <vt:lpwstr>2022-04-20T15:48:59Z</vt:lpwstr>
  </property>
  <property fmtid="{D5CDD505-2E9C-101B-9397-08002B2CF9AE}" pid="12" name="MSIP_Label_ea60d57e-af5b-4752-ac57-3e4f28ca11dc_SiteId">
    <vt:lpwstr>36da45f1-dd2c-4d1f-af13-5abe46b99921</vt:lpwstr>
  </property>
  <property fmtid="{D5CDD505-2E9C-101B-9397-08002B2CF9AE}" pid="13" name="Producer">
    <vt:lpwstr>Adobe PDF Library 23.6.156</vt:lpwstr>
  </property>
</Properties>
</file>